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8"/>
  </p:notesMasterIdLst>
  <p:sldIdLst>
    <p:sldId id="256" r:id="rId2"/>
    <p:sldId id="267" r:id="rId3"/>
    <p:sldId id="260" r:id="rId4"/>
    <p:sldId id="268" r:id="rId5"/>
    <p:sldId id="257" r:id="rId6"/>
    <p:sldId id="269" r:id="rId7"/>
    <p:sldId id="258" r:id="rId8"/>
    <p:sldId id="259" r:id="rId9"/>
    <p:sldId id="261" r:id="rId10"/>
    <p:sldId id="262" r:id="rId11"/>
    <p:sldId id="263" r:id="rId12"/>
    <p:sldId id="264" r:id="rId13"/>
    <p:sldId id="270" r:id="rId14"/>
    <p:sldId id="265" r:id="rId15"/>
    <p:sldId id="266"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86" autoAdjust="0"/>
    <p:restoredTop sz="94660"/>
  </p:normalViewPr>
  <p:slideViewPr>
    <p:cSldViewPr snapToGrid="0">
      <p:cViewPr varScale="1">
        <p:scale>
          <a:sx n="64" d="100"/>
          <a:sy n="64" d="100"/>
        </p:scale>
        <p:origin x="4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6D9558-11E2-4A80-B010-148F071BDCDB}" type="datetimeFigureOut">
              <a:rPr lang="de-DE" smtClean="0"/>
              <a:t>10.07.2023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B94261-DB0C-474B-A066-31873FCD47E8}" type="slidenum">
              <a:rPr lang="de-DE" smtClean="0"/>
              <a:t>‹Nr.›</a:t>
            </a:fld>
            <a:endParaRPr lang="de-DE"/>
          </a:p>
        </p:txBody>
      </p:sp>
    </p:spTree>
    <p:extLst>
      <p:ext uri="{BB962C8B-B14F-4D97-AF65-F5344CB8AC3E}">
        <p14:creationId xmlns:p14="http://schemas.microsoft.com/office/powerpoint/2010/main" val="3171087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de-DE"/>
              <a:t>Mastertitelformat bearbeiten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lvl1pPr algn="l">
              <a:defRPr/>
            </a:lvl1pPr>
          </a:lstStyle>
          <a:p>
            <a:fld id="{E193AAF9-CA49-405B-80C0-BA8BE5918697}" type="datetime1">
              <a:rPr lang="de-DE" smtClean="0"/>
              <a:t>10.07.2023</a:t>
            </a:fld>
            <a:endParaRPr lang="de-DE"/>
          </a:p>
        </p:txBody>
      </p:sp>
      <p:sp>
        <p:nvSpPr>
          <p:cNvPr id="5" name="Footer Placeholder 4"/>
          <p:cNvSpPr>
            <a:spLocks noGrp="1"/>
          </p:cNvSpPr>
          <p:nvPr>
            <p:ph type="ftr" sz="quarter" idx="11"/>
          </p:nvPr>
        </p:nvSpPr>
        <p:spPr/>
        <p:txBody>
          <a:bodyPr/>
          <a:lstStyle/>
          <a:p>
            <a:r>
              <a:rPr lang="de-DE"/>
              <a:t>Tagung "Gesundheitsversorgung – ein Menschenrecht?!" - Janna Dreckkötter</a:t>
            </a:r>
          </a:p>
        </p:txBody>
      </p:sp>
      <p:sp>
        <p:nvSpPr>
          <p:cNvPr id="6" name="Slide Number Placeholder 5"/>
          <p:cNvSpPr>
            <a:spLocks noGrp="1"/>
          </p:cNvSpPr>
          <p:nvPr>
            <p:ph type="sldNum" sz="quarter" idx="12"/>
          </p:nvPr>
        </p:nvSpPr>
        <p:spPr/>
        <p:txBody>
          <a:bodyPr/>
          <a:lstStyle/>
          <a:p>
            <a:fld id="{C266B5CB-7995-47F8-A355-BFD8F30377D3}" type="slidenum">
              <a:rPr lang="de-DE" smtClean="0"/>
              <a:t>‹Nr.›</a:t>
            </a:fld>
            <a:endParaRPr lang="de-DE"/>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8553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3E61D34-542E-49AD-A55E-B187B5D085F1}" type="datetime1">
              <a:rPr lang="de-DE" smtClean="0"/>
              <a:t>10.07.2023</a:t>
            </a:fld>
            <a:endParaRPr lang="de-DE"/>
          </a:p>
        </p:txBody>
      </p:sp>
      <p:sp>
        <p:nvSpPr>
          <p:cNvPr id="5" name="Footer Placeholder 4"/>
          <p:cNvSpPr>
            <a:spLocks noGrp="1"/>
          </p:cNvSpPr>
          <p:nvPr>
            <p:ph type="ftr" sz="quarter" idx="11"/>
          </p:nvPr>
        </p:nvSpPr>
        <p:spPr/>
        <p:txBody>
          <a:bodyPr/>
          <a:lstStyle/>
          <a:p>
            <a:r>
              <a:rPr lang="de-DE"/>
              <a:t>Tagung "Gesundheitsversorgung – ein Menschenrecht?!" - Janna Dreckkötter</a:t>
            </a:r>
          </a:p>
        </p:txBody>
      </p:sp>
      <p:sp>
        <p:nvSpPr>
          <p:cNvPr id="6" name="Slide Number Placeholder 5"/>
          <p:cNvSpPr>
            <a:spLocks noGrp="1"/>
          </p:cNvSpPr>
          <p:nvPr>
            <p:ph type="sldNum" sz="quarter" idx="12"/>
          </p:nvPr>
        </p:nvSpPr>
        <p:spPr/>
        <p:txBody>
          <a:bodyPr/>
          <a:lstStyle/>
          <a:p>
            <a:fld id="{C266B5CB-7995-47F8-A355-BFD8F30377D3}" type="slidenum">
              <a:rPr lang="de-DE" smtClean="0"/>
              <a:t>‹Nr.›</a:t>
            </a:fld>
            <a:endParaRPr lang="de-DE"/>
          </a:p>
        </p:txBody>
      </p:sp>
    </p:spTree>
    <p:extLst>
      <p:ext uri="{BB962C8B-B14F-4D97-AF65-F5344CB8AC3E}">
        <p14:creationId xmlns:p14="http://schemas.microsoft.com/office/powerpoint/2010/main" val="1404809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de-DE"/>
              <a:t>Mastertitelformat bearbeiten</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204DD62-C12C-44AB-8B8C-CF36B37B9B1A}" type="datetime1">
              <a:rPr lang="de-DE" smtClean="0"/>
              <a:t>10.07.2023</a:t>
            </a:fld>
            <a:endParaRPr lang="de-DE"/>
          </a:p>
        </p:txBody>
      </p:sp>
      <p:sp>
        <p:nvSpPr>
          <p:cNvPr id="5" name="Footer Placeholder 4"/>
          <p:cNvSpPr>
            <a:spLocks noGrp="1"/>
          </p:cNvSpPr>
          <p:nvPr>
            <p:ph type="ftr" sz="quarter" idx="11"/>
          </p:nvPr>
        </p:nvSpPr>
        <p:spPr/>
        <p:txBody>
          <a:bodyPr/>
          <a:lstStyle/>
          <a:p>
            <a:r>
              <a:rPr lang="de-DE"/>
              <a:t>Tagung "Gesundheitsversorgung – ein Menschenrecht?!" - Janna Dreckkötter</a:t>
            </a:r>
          </a:p>
        </p:txBody>
      </p:sp>
      <p:sp>
        <p:nvSpPr>
          <p:cNvPr id="6" name="Slide Number Placeholder 5"/>
          <p:cNvSpPr>
            <a:spLocks noGrp="1"/>
          </p:cNvSpPr>
          <p:nvPr>
            <p:ph type="sldNum" sz="quarter" idx="12"/>
          </p:nvPr>
        </p:nvSpPr>
        <p:spPr/>
        <p:txBody>
          <a:bodyPr/>
          <a:lstStyle/>
          <a:p>
            <a:fld id="{C266B5CB-7995-47F8-A355-BFD8F30377D3}" type="slidenum">
              <a:rPr lang="de-DE" smtClean="0"/>
              <a:t>‹Nr.›</a:t>
            </a:fld>
            <a:endParaRPr lang="de-DE"/>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0485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6219113-DA9B-4B13-BF3A-B3D31DC75602}" type="datetime1">
              <a:rPr lang="de-DE" smtClean="0"/>
              <a:t>10.07.2023</a:t>
            </a:fld>
            <a:endParaRPr lang="de-DE"/>
          </a:p>
        </p:txBody>
      </p:sp>
      <p:sp>
        <p:nvSpPr>
          <p:cNvPr id="5" name="Footer Placeholder 4"/>
          <p:cNvSpPr>
            <a:spLocks noGrp="1"/>
          </p:cNvSpPr>
          <p:nvPr>
            <p:ph type="ftr" sz="quarter" idx="11"/>
          </p:nvPr>
        </p:nvSpPr>
        <p:spPr/>
        <p:txBody>
          <a:bodyPr/>
          <a:lstStyle/>
          <a:p>
            <a:r>
              <a:rPr lang="de-DE"/>
              <a:t>Tagung "Gesundheitsversorgung – ein Menschenrecht?!" - Janna Dreckkötter</a:t>
            </a:r>
          </a:p>
        </p:txBody>
      </p:sp>
      <p:sp>
        <p:nvSpPr>
          <p:cNvPr id="6" name="Slide Number Placeholder 5"/>
          <p:cNvSpPr>
            <a:spLocks noGrp="1"/>
          </p:cNvSpPr>
          <p:nvPr>
            <p:ph type="sldNum" sz="quarter" idx="12"/>
          </p:nvPr>
        </p:nvSpPr>
        <p:spPr/>
        <p:txBody>
          <a:bodyPr/>
          <a:lstStyle/>
          <a:p>
            <a:fld id="{C266B5CB-7995-47F8-A355-BFD8F30377D3}" type="slidenum">
              <a:rPr lang="de-DE" smtClean="0"/>
              <a:t>‹Nr.›</a:t>
            </a:fld>
            <a:endParaRPr lang="de-DE"/>
          </a:p>
        </p:txBody>
      </p:sp>
    </p:spTree>
    <p:extLst>
      <p:ext uri="{BB962C8B-B14F-4D97-AF65-F5344CB8AC3E}">
        <p14:creationId xmlns:p14="http://schemas.microsoft.com/office/powerpoint/2010/main" val="1001788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de-DE"/>
              <a:t>Mastertitelformat bearbeiten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5E113F3E-9FA3-4405-B091-12D2633A1F9D}" type="datetime1">
              <a:rPr lang="de-DE" smtClean="0"/>
              <a:t>10.07.2023</a:t>
            </a:fld>
            <a:endParaRPr lang="de-DE"/>
          </a:p>
        </p:txBody>
      </p:sp>
      <p:sp>
        <p:nvSpPr>
          <p:cNvPr id="5" name="Footer Placeholder 4"/>
          <p:cNvSpPr>
            <a:spLocks noGrp="1"/>
          </p:cNvSpPr>
          <p:nvPr>
            <p:ph type="ftr" sz="quarter" idx="11"/>
          </p:nvPr>
        </p:nvSpPr>
        <p:spPr/>
        <p:txBody>
          <a:bodyPr/>
          <a:lstStyle/>
          <a:p>
            <a:r>
              <a:rPr lang="de-DE"/>
              <a:t>Tagung "Gesundheitsversorgung – ein Menschenrecht?!" - Janna Dreckkötter</a:t>
            </a:r>
          </a:p>
        </p:txBody>
      </p:sp>
      <p:sp>
        <p:nvSpPr>
          <p:cNvPr id="6" name="Slide Number Placeholder 5"/>
          <p:cNvSpPr>
            <a:spLocks noGrp="1"/>
          </p:cNvSpPr>
          <p:nvPr>
            <p:ph type="sldNum" sz="quarter" idx="12"/>
          </p:nvPr>
        </p:nvSpPr>
        <p:spPr/>
        <p:txBody>
          <a:bodyPr/>
          <a:lstStyle/>
          <a:p>
            <a:fld id="{C266B5CB-7995-47F8-A355-BFD8F30377D3}" type="slidenum">
              <a:rPr lang="de-DE" smtClean="0"/>
              <a:t>‹Nr.›</a:t>
            </a:fld>
            <a:endParaRPr lang="de-DE"/>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8355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de-DE"/>
              <a:t>Mastertitelformat bearbeiten</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3ACD0312-2545-44C9-8C25-6B17201C1E19}" type="datetime1">
              <a:rPr lang="de-DE" smtClean="0"/>
              <a:t>10.07.2023</a:t>
            </a:fld>
            <a:endParaRPr lang="de-DE"/>
          </a:p>
        </p:txBody>
      </p:sp>
      <p:sp>
        <p:nvSpPr>
          <p:cNvPr id="6" name="Footer Placeholder 5"/>
          <p:cNvSpPr>
            <a:spLocks noGrp="1"/>
          </p:cNvSpPr>
          <p:nvPr>
            <p:ph type="ftr" sz="quarter" idx="11"/>
          </p:nvPr>
        </p:nvSpPr>
        <p:spPr/>
        <p:txBody>
          <a:bodyPr/>
          <a:lstStyle/>
          <a:p>
            <a:r>
              <a:rPr lang="de-DE"/>
              <a:t>Tagung "Gesundheitsversorgung – ein Menschenrecht?!" - Janna Dreckkötter</a:t>
            </a:r>
          </a:p>
        </p:txBody>
      </p:sp>
      <p:sp>
        <p:nvSpPr>
          <p:cNvPr id="7" name="Slide Number Placeholder 6"/>
          <p:cNvSpPr>
            <a:spLocks noGrp="1"/>
          </p:cNvSpPr>
          <p:nvPr>
            <p:ph type="sldNum" sz="quarter" idx="12"/>
          </p:nvPr>
        </p:nvSpPr>
        <p:spPr/>
        <p:txBody>
          <a:bodyPr/>
          <a:lstStyle/>
          <a:p>
            <a:fld id="{C266B5CB-7995-47F8-A355-BFD8F30377D3}" type="slidenum">
              <a:rPr lang="de-DE" smtClean="0"/>
              <a:t>‹Nr.›</a:t>
            </a:fld>
            <a:endParaRPr lang="de-DE"/>
          </a:p>
        </p:txBody>
      </p:sp>
    </p:spTree>
    <p:extLst>
      <p:ext uri="{BB962C8B-B14F-4D97-AF65-F5344CB8AC3E}">
        <p14:creationId xmlns:p14="http://schemas.microsoft.com/office/powerpoint/2010/main" val="1017584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de-DE"/>
              <a:t>Mastertitelformat bearbeiten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de-DE"/>
              <a:t>Mastertextformat bearbeiten</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5025B734-7C39-49E2-B59D-B8EF09B12D37}" type="datetime1">
              <a:rPr lang="de-DE" smtClean="0"/>
              <a:t>10.07.2023</a:t>
            </a:fld>
            <a:endParaRPr lang="de-DE"/>
          </a:p>
        </p:txBody>
      </p:sp>
      <p:sp>
        <p:nvSpPr>
          <p:cNvPr id="8" name="Footer Placeholder 7"/>
          <p:cNvSpPr>
            <a:spLocks noGrp="1"/>
          </p:cNvSpPr>
          <p:nvPr>
            <p:ph type="ftr" sz="quarter" idx="11"/>
          </p:nvPr>
        </p:nvSpPr>
        <p:spPr/>
        <p:txBody>
          <a:bodyPr/>
          <a:lstStyle/>
          <a:p>
            <a:r>
              <a:rPr lang="de-DE"/>
              <a:t>Tagung "Gesundheitsversorgung – ein Menschenrecht?!" - Janna Dreckkötter</a:t>
            </a:r>
          </a:p>
        </p:txBody>
      </p:sp>
      <p:sp>
        <p:nvSpPr>
          <p:cNvPr id="9" name="Slide Number Placeholder 8"/>
          <p:cNvSpPr>
            <a:spLocks noGrp="1"/>
          </p:cNvSpPr>
          <p:nvPr>
            <p:ph type="sldNum" sz="quarter" idx="12"/>
          </p:nvPr>
        </p:nvSpPr>
        <p:spPr/>
        <p:txBody>
          <a:bodyPr/>
          <a:lstStyle/>
          <a:p>
            <a:fld id="{C266B5CB-7995-47F8-A355-BFD8F30377D3}" type="slidenum">
              <a:rPr lang="de-DE" smtClean="0"/>
              <a:t>‹Nr.›</a:t>
            </a:fld>
            <a:endParaRPr lang="de-DE"/>
          </a:p>
        </p:txBody>
      </p:sp>
    </p:spTree>
    <p:extLst>
      <p:ext uri="{BB962C8B-B14F-4D97-AF65-F5344CB8AC3E}">
        <p14:creationId xmlns:p14="http://schemas.microsoft.com/office/powerpoint/2010/main" val="3861897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9AE4A0CC-0C33-4350-85F6-00825B02D131}" type="datetime1">
              <a:rPr lang="de-DE" smtClean="0"/>
              <a:t>10.07.2023</a:t>
            </a:fld>
            <a:endParaRPr lang="de-DE"/>
          </a:p>
        </p:txBody>
      </p:sp>
      <p:sp>
        <p:nvSpPr>
          <p:cNvPr id="4" name="Footer Placeholder 3"/>
          <p:cNvSpPr>
            <a:spLocks noGrp="1"/>
          </p:cNvSpPr>
          <p:nvPr>
            <p:ph type="ftr" sz="quarter" idx="11"/>
          </p:nvPr>
        </p:nvSpPr>
        <p:spPr/>
        <p:txBody>
          <a:bodyPr/>
          <a:lstStyle/>
          <a:p>
            <a:r>
              <a:rPr lang="de-DE"/>
              <a:t>Tagung "Gesundheitsversorgung – ein Menschenrecht?!" - Janna Dreckkötter</a:t>
            </a:r>
          </a:p>
        </p:txBody>
      </p:sp>
      <p:sp>
        <p:nvSpPr>
          <p:cNvPr id="5" name="Slide Number Placeholder 4"/>
          <p:cNvSpPr>
            <a:spLocks noGrp="1"/>
          </p:cNvSpPr>
          <p:nvPr>
            <p:ph type="sldNum" sz="quarter" idx="12"/>
          </p:nvPr>
        </p:nvSpPr>
        <p:spPr/>
        <p:txBody>
          <a:bodyPr/>
          <a:lstStyle/>
          <a:p>
            <a:fld id="{C266B5CB-7995-47F8-A355-BFD8F30377D3}" type="slidenum">
              <a:rPr lang="de-DE" smtClean="0"/>
              <a:t>‹Nr.›</a:t>
            </a:fld>
            <a:endParaRPr lang="de-DE"/>
          </a:p>
        </p:txBody>
      </p:sp>
    </p:spTree>
    <p:extLst>
      <p:ext uri="{BB962C8B-B14F-4D97-AF65-F5344CB8AC3E}">
        <p14:creationId xmlns:p14="http://schemas.microsoft.com/office/powerpoint/2010/main" val="3352467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69355B-6A6C-48B0-AFE7-DC4941923BC4}" type="datetime1">
              <a:rPr lang="de-DE" smtClean="0"/>
              <a:t>10.07.2023</a:t>
            </a:fld>
            <a:endParaRPr lang="de-DE"/>
          </a:p>
        </p:txBody>
      </p:sp>
      <p:sp>
        <p:nvSpPr>
          <p:cNvPr id="3" name="Footer Placeholder 2"/>
          <p:cNvSpPr>
            <a:spLocks noGrp="1"/>
          </p:cNvSpPr>
          <p:nvPr>
            <p:ph type="ftr" sz="quarter" idx="11"/>
          </p:nvPr>
        </p:nvSpPr>
        <p:spPr/>
        <p:txBody>
          <a:bodyPr/>
          <a:lstStyle/>
          <a:p>
            <a:r>
              <a:rPr lang="de-DE"/>
              <a:t>Tagung "Gesundheitsversorgung – ein Menschenrecht?!" - Janna Dreckkötter</a:t>
            </a:r>
          </a:p>
        </p:txBody>
      </p:sp>
      <p:sp>
        <p:nvSpPr>
          <p:cNvPr id="4" name="Slide Number Placeholder 3"/>
          <p:cNvSpPr>
            <a:spLocks noGrp="1"/>
          </p:cNvSpPr>
          <p:nvPr>
            <p:ph type="sldNum" sz="quarter" idx="12"/>
          </p:nvPr>
        </p:nvSpPr>
        <p:spPr/>
        <p:txBody>
          <a:bodyPr/>
          <a:lstStyle/>
          <a:p>
            <a:fld id="{C266B5CB-7995-47F8-A355-BFD8F30377D3}" type="slidenum">
              <a:rPr lang="de-DE" smtClean="0"/>
              <a:t>‹Nr.›</a:t>
            </a:fld>
            <a:endParaRPr lang="de-DE"/>
          </a:p>
        </p:txBody>
      </p:sp>
    </p:spTree>
    <p:extLst>
      <p:ext uri="{BB962C8B-B14F-4D97-AF65-F5344CB8AC3E}">
        <p14:creationId xmlns:p14="http://schemas.microsoft.com/office/powerpoint/2010/main" val="2700972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de-DE"/>
              <a:t>Mastertitelformat bearbeiten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2A722A9E-3DBE-4614-9DCC-5AFB2BF373BF}" type="datetime1">
              <a:rPr lang="de-DE" smtClean="0"/>
              <a:t>10.07.2023</a:t>
            </a:fld>
            <a:endParaRPr lang="de-DE"/>
          </a:p>
        </p:txBody>
      </p:sp>
      <p:sp>
        <p:nvSpPr>
          <p:cNvPr id="6" name="Footer Placeholder 5"/>
          <p:cNvSpPr>
            <a:spLocks noGrp="1"/>
          </p:cNvSpPr>
          <p:nvPr>
            <p:ph type="ftr" sz="quarter" idx="11"/>
          </p:nvPr>
        </p:nvSpPr>
        <p:spPr/>
        <p:txBody>
          <a:bodyPr/>
          <a:lstStyle/>
          <a:p>
            <a:r>
              <a:rPr lang="de-DE"/>
              <a:t>Tagung "Gesundheitsversorgung – ein Menschenrecht?!" - Janna Dreckkötter</a:t>
            </a:r>
          </a:p>
        </p:txBody>
      </p:sp>
      <p:sp>
        <p:nvSpPr>
          <p:cNvPr id="7" name="Slide Number Placeholder 6"/>
          <p:cNvSpPr>
            <a:spLocks noGrp="1"/>
          </p:cNvSpPr>
          <p:nvPr>
            <p:ph type="sldNum" sz="quarter" idx="12"/>
          </p:nvPr>
        </p:nvSpPr>
        <p:spPr/>
        <p:txBody>
          <a:bodyPr/>
          <a:lstStyle/>
          <a:p>
            <a:fld id="{C266B5CB-7995-47F8-A355-BFD8F30377D3}" type="slidenum">
              <a:rPr lang="de-DE" smtClean="0"/>
              <a:t>‹Nr.›</a:t>
            </a:fld>
            <a:endParaRPr lang="de-DE"/>
          </a:p>
        </p:txBody>
      </p:sp>
    </p:spTree>
    <p:extLst>
      <p:ext uri="{BB962C8B-B14F-4D97-AF65-F5344CB8AC3E}">
        <p14:creationId xmlns:p14="http://schemas.microsoft.com/office/powerpoint/2010/main" val="1913253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de-DE"/>
              <a:t>Mastertitelformat bearbeiten</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72292ABE-307A-4591-AB26-40E71AAB6F85}" type="datetime1">
              <a:rPr lang="de-DE" smtClean="0"/>
              <a:t>10.07.2023</a:t>
            </a:fld>
            <a:endParaRPr lang="de-DE"/>
          </a:p>
        </p:txBody>
      </p:sp>
      <p:sp>
        <p:nvSpPr>
          <p:cNvPr id="6" name="Footer Placeholder 5"/>
          <p:cNvSpPr>
            <a:spLocks noGrp="1"/>
          </p:cNvSpPr>
          <p:nvPr>
            <p:ph type="ftr" sz="quarter" idx="11"/>
          </p:nvPr>
        </p:nvSpPr>
        <p:spPr/>
        <p:txBody>
          <a:bodyPr/>
          <a:lstStyle/>
          <a:p>
            <a:r>
              <a:rPr lang="de-DE"/>
              <a:t>Tagung "Gesundheitsversorgung – ein Menschenrecht?!" - Janna Dreckkötter</a:t>
            </a:r>
          </a:p>
        </p:txBody>
      </p:sp>
      <p:sp>
        <p:nvSpPr>
          <p:cNvPr id="7" name="Slide Number Placeholder 6"/>
          <p:cNvSpPr>
            <a:spLocks noGrp="1"/>
          </p:cNvSpPr>
          <p:nvPr>
            <p:ph type="sldNum" sz="quarter" idx="12"/>
          </p:nvPr>
        </p:nvSpPr>
        <p:spPr/>
        <p:txBody>
          <a:bodyPr/>
          <a:lstStyle/>
          <a:p>
            <a:fld id="{C266B5CB-7995-47F8-A355-BFD8F30377D3}" type="slidenum">
              <a:rPr lang="de-DE" smtClean="0"/>
              <a:t>‹Nr.›</a:t>
            </a:fld>
            <a:endParaRPr lang="de-DE"/>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6385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515119C7-41E3-4F89-86B5-7F53F93D4C88}" type="datetime1">
              <a:rPr lang="de-DE" smtClean="0"/>
              <a:t>10.07.2023</a:t>
            </a:fld>
            <a:endParaRPr lang="de-DE"/>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r>
              <a:rPr lang="de-DE"/>
              <a:t>Tagung "Gesundheitsversorgung – ein Menschenrecht?!" - Janna Dreckkötter</a:t>
            </a:r>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C266B5CB-7995-47F8-A355-BFD8F30377D3}" type="slidenum">
              <a:rPr lang="de-DE" smtClean="0"/>
              <a:t>‹Nr.›</a:t>
            </a:fld>
            <a:endParaRPr lang="de-DE"/>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9794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C15E4F-774F-4236-819F-F10CA2AD1141}"/>
              </a:ext>
            </a:extLst>
          </p:cNvPr>
          <p:cNvSpPr>
            <a:spLocks noGrp="1"/>
          </p:cNvSpPr>
          <p:nvPr>
            <p:ph type="ctrTitle"/>
          </p:nvPr>
        </p:nvSpPr>
        <p:spPr/>
        <p:txBody>
          <a:bodyPr/>
          <a:lstStyle/>
          <a:p>
            <a:r>
              <a:rPr lang="de-DE" dirty="0"/>
              <a:t>Zur Situation Haftentlassener</a:t>
            </a:r>
          </a:p>
        </p:txBody>
      </p:sp>
      <p:sp>
        <p:nvSpPr>
          <p:cNvPr id="3" name="Untertitel 2">
            <a:extLst>
              <a:ext uri="{FF2B5EF4-FFF2-40B4-BE49-F238E27FC236}">
                <a16:creationId xmlns:a16="http://schemas.microsoft.com/office/drawing/2014/main" id="{7A27915D-934B-4F0C-B5A2-BF0641D700C8}"/>
              </a:ext>
            </a:extLst>
          </p:cNvPr>
          <p:cNvSpPr>
            <a:spLocks noGrp="1"/>
          </p:cNvSpPr>
          <p:nvPr>
            <p:ph type="subTitle" idx="1"/>
          </p:nvPr>
        </p:nvSpPr>
        <p:spPr/>
        <p:txBody>
          <a:bodyPr/>
          <a:lstStyle/>
          <a:p>
            <a:r>
              <a:rPr lang="de-DE" dirty="0"/>
              <a:t>Versorgungslücken im Übergang von Haft in die Freiheit</a:t>
            </a:r>
          </a:p>
        </p:txBody>
      </p:sp>
    </p:spTree>
    <p:extLst>
      <p:ext uri="{BB962C8B-B14F-4D97-AF65-F5344CB8AC3E}">
        <p14:creationId xmlns:p14="http://schemas.microsoft.com/office/powerpoint/2010/main" val="2602666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7A334A-46E9-46E2-AF6A-F04A41612EC0}"/>
              </a:ext>
            </a:extLst>
          </p:cNvPr>
          <p:cNvSpPr>
            <a:spLocks noGrp="1"/>
          </p:cNvSpPr>
          <p:nvPr>
            <p:ph type="title"/>
          </p:nvPr>
        </p:nvSpPr>
        <p:spPr/>
        <p:txBody>
          <a:bodyPr/>
          <a:lstStyle/>
          <a:p>
            <a:r>
              <a:rPr lang="de-DE" dirty="0"/>
              <a:t>Zur Versorgungslücke</a:t>
            </a:r>
          </a:p>
        </p:txBody>
      </p:sp>
      <p:sp>
        <p:nvSpPr>
          <p:cNvPr id="3" name="Inhaltsplatzhalter 2">
            <a:extLst>
              <a:ext uri="{FF2B5EF4-FFF2-40B4-BE49-F238E27FC236}">
                <a16:creationId xmlns:a16="http://schemas.microsoft.com/office/drawing/2014/main" id="{A56896C7-BAC2-493D-9B70-60DA5AEC4D39}"/>
              </a:ext>
            </a:extLst>
          </p:cNvPr>
          <p:cNvSpPr>
            <a:spLocks noGrp="1"/>
          </p:cNvSpPr>
          <p:nvPr>
            <p:ph idx="1"/>
          </p:nvPr>
        </p:nvSpPr>
        <p:spPr>
          <a:xfrm>
            <a:off x="838200" y="1825624"/>
            <a:ext cx="10515600" cy="4956175"/>
          </a:xfrm>
        </p:spPr>
        <p:txBody>
          <a:bodyPr>
            <a:normAutofit/>
          </a:bodyPr>
          <a:lstStyle/>
          <a:p>
            <a:pPr marL="0" indent="0">
              <a:buNone/>
            </a:pPr>
            <a:endParaRPr lang="de-DE" b="1" dirty="0"/>
          </a:p>
          <a:p>
            <a:pPr marL="0" indent="0">
              <a:buNone/>
            </a:pPr>
            <a:r>
              <a:rPr lang="de-DE" b="1" dirty="0"/>
              <a:t>Problematisierung: Haftentlassene sind gesetzlich krankenversichert, wenn sie Anspruch auf Arbeitslosengeld I, Bürgergeld oder Leistungen nach SGB XII haben</a:t>
            </a:r>
          </a:p>
          <a:p>
            <a:pPr>
              <a:buFont typeface="Arial" panose="020B0604020202020204" pitchFamily="34" charset="0"/>
              <a:buChar char="•"/>
            </a:pPr>
            <a:r>
              <a:rPr lang="de-DE" dirty="0"/>
              <a:t> Für die Beantragung der Leistungen sind jeweils diverse Nachweise nötig, z.B. </a:t>
            </a:r>
            <a:r>
              <a:rPr lang="de-DE" dirty="0" err="1"/>
              <a:t>Entlassschein</a:t>
            </a:r>
            <a:r>
              <a:rPr lang="de-DE" dirty="0"/>
              <a:t>, Bescheinigung über Arbeitsentgelt in Haft aber auch inhaftierungsunabhängige Dokumente wie Personalausweis, Sozialversicherungsausweis oder frühere Gehaltsabrechnungen</a:t>
            </a:r>
          </a:p>
          <a:p>
            <a:pPr>
              <a:buFont typeface="Arial" panose="020B0604020202020204" pitchFamily="34" charset="0"/>
              <a:buChar char="•"/>
            </a:pPr>
            <a:r>
              <a:rPr lang="de-DE" dirty="0"/>
              <a:t> Inhaftierungen führen insbesondere bei einer Dauer von mehr als sechs oder zwölf Monaten (hier gibt es Unterschiede bei den zuständigen Sozialämtern) häufig zum Wohnungsverlust, da dann in der Regel kein Anspruch mehr auf die darlehensweise Übernahme der Mietkosten durch das Sozialamt besteht. Bei Wohnungsverlust gehen regelmäßig wichtige Dokumente verloren, die erst mühsam und zeitintensiv wiederbeschafft werden müssen</a:t>
            </a:r>
          </a:p>
        </p:txBody>
      </p:sp>
      <p:sp>
        <p:nvSpPr>
          <p:cNvPr id="4" name="Fußzeilenplatzhalter 3">
            <a:extLst>
              <a:ext uri="{FF2B5EF4-FFF2-40B4-BE49-F238E27FC236}">
                <a16:creationId xmlns:a16="http://schemas.microsoft.com/office/drawing/2014/main" id="{550D6159-112D-4E51-8061-EB202EAB5ED3}"/>
              </a:ext>
            </a:extLst>
          </p:cNvPr>
          <p:cNvSpPr>
            <a:spLocks noGrp="1"/>
          </p:cNvSpPr>
          <p:nvPr>
            <p:ph type="ftr" sz="quarter" idx="11"/>
          </p:nvPr>
        </p:nvSpPr>
        <p:spPr/>
        <p:txBody>
          <a:bodyPr/>
          <a:lstStyle/>
          <a:p>
            <a:r>
              <a:rPr lang="de-DE"/>
              <a:t>Tagung "Gesundheitsversorgung – ein Menschenrecht?!" - Janna Dreckkötter</a:t>
            </a:r>
          </a:p>
        </p:txBody>
      </p:sp>
    </p:spTree>
    <p:extLst>
      <p:ext uri="{BB962C8B-B14F-4D97-AF65-F5344CB8AC3E}">
        <p14:creationId xmlns:p14="http://schemas.microsoft.com/office/powerpoint/2010/main" val="1457172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2233C3-10ED-4BE0-AD55-61715270652F}"/>
              </a:ext>
            </a:extLst>
          </p:cNvPr>
          <p:cNvSpPr>
            <a:spLocks noGrp="1"/>
          </p:cNvSpPr>
          <p:nvPr>
            <p:ph type="title"/>
          </p:nvPr>
        </p:nvSpPr>
        <p:spPr/>
        <p:txBody>
          <a:bodyPr/>
          <a:lstStyle/>
          <a:p>
            <a:r>
              <a:rPr lang="de-DE" dirty="0"/>
              <a:t>Zur Versorgungslücke</a:t>
            </a:r>
          </a:p>
        </p:txBody>
      </p:sp>
      <p:sp>
        <p:nvSpPr>
          <p:cNvPr id="3" name="Inhaltsplatzhalter 2">
            <a:extLst>
              <a:ext uri="{FF2B5EF4-FFF2-40B4-BE49-F238E27FC236}">
                <a16:creationId xmlns:a16="http://schemas.microsoft.com/office/drawing/2014/main" id="{B73BF986-A4C6-4A89-8E27-91355115797F}"/>
              </a:ext>
            </a:extLst>
          </p:cNvPr>
          <p:cNvSpPr>
            <a:spLocks noGrp="1"/>
          </p:cNvSpPr>
          <p:nvPr>
            <p:ph idx="1"/>
          </p:nvPr>
        </p:nvSpPr>
        <p:spPr>
          <a:xfrm>
            <a:off x="838200" y="1712649"/>
            <a:ext cx="10515600" cy="5032375"/>
          </a:xfrm>
        </p:spPr>
        <p:txBody>
          <a:bodyPr>
            <a:normAutofit/>
          </a:bodyPr>
          <a:lstStyle/>
          <a:p>
            <a:pPr marL="0" indent="0">
              <a:buNone/>
            </a:pPr>
            <a:endParaRPr lang="de-DE" b="1" dirty="0"/>
          </a:p>
          <a:p>
            <a:pPr marL="0" indent="0">
              <a:buNone/>
            </a:pPr>
            <a:r>
              <a:rPr lang="de-DE" b="1" dirty="0"/>
              <a:t>Problematisierung: Haftentlassene sind gesetzlich krankenversichert, wenn sie Anspruch auf Arbeitslosengeld I, Bürgergeld oder Leistungen nach SGB XII haben</a:t>
            </a:r>
          </a:p>
          <a:p>
            <a:pPr>
              <a:buFont typeface="Arial" panose="020B0604020202020204" pitchFamily="34" charset="0"/>
              <a:buChar char="•"/>
            </a:pPr>
            <a:r>
              <a:rPr lang="de-DE" dirty="0"/>
              <a:t> Zuständigkeitsklärung nach Haft: Wenn z.B. in Haft oder in der Zeit davor gearbeitet wurde, kann ein Anspruch auf ALG I bestehen</a:t>
            </a:r>
          </a:p>
          <a:p>
            <a:pPr>
              <a:buFont typeface="Arial" panose="020B0604020202020204" pitchFamily="34" charset="0"/>
              <a:buChar char="•"/>
            </a:pPr>
            <a:r>
              <a:rPr lang="de-DE" dirty="0"/>
              <a:t> Lange Bearbeitungszeiten: Die Bearbeitungszeit von Anträgen bei den verschiedenen Behörden ist regional unterschiedlich. Eine tagesgerechte Bearbeitung von Anträgen ist aber in jedem Fall eine Ausnahme</a:t>
            </a:r>
          </a:p>
          <a:p>
            <a:pPr>
              <a:buFont typeface="Arial" panose="020B0604020202020204" pitchFamily="34" charset="0"/>
              <a:buChar char="•"/>
            </a:pPr>
            <a:r>
              <a:rPr lang="de-DE" dirty="0"/>
              <a:t> Die auszufüllenden Formulare sind häufig umständlich formuliert, </a:t>
            </a:r>
            <a:r>
              <a:rPr lang="de-DE" dirty="0" smtClean="0"/>
              <a:t/>
            </a:r>
            <a:br>
              <a:rPr lang="de-DE" dirty="0" smtClean="0"/>
            </a:br>
            <a:r>
              <a:rPr lang="de-DE" dirty="0" smtClean="0"/>
              <a:t>sodass </a:t>
            </a:r>
            <a:r>
              <a:rPr lang="de-DE" dirty="0"/>
              <a:t>viele Betroffene diese nicht alleine ausfüllen können oder wollen</a:t>
            </a:r>
          </a:p>
          <a:p>
            <a:pPr>
              <a:buFont typeface="Arial" panose="020B0604020202020204" pitchFamily="34" charset="0"/>
              <a:buChar char="•"/>
            </a:pPr>
            <a:r>
              <a:rPr lang="de-DE" dirty="0"/>
              <a:t> Behörden sind nicht unbedingt täglich für den Publikumsverkehr geöffnet. Teils sind sie auch nur vormittags erreichbar. Bis der Prozess der Haftentlassung aber vollendet ist und eine Rückreise zum Wohnort erfolgt ist, ist der Vormittag teils schon um</a:t>
            </a:r>
          </a:p>
        </p:txBody>
      </p:sp>
      <p:sp>
        <p:nvSpPr>
          <p:cNvPr id="4" name="Fußzeilenplatzhalter 3">
            <a:extLst>
              <a:ext uri="{FF2B5EF4-FFF2-40B4-BE49-F238E27FC236}">
                <a16:creationId xmlns:a16="http://schemas.microsoft.com/office/drawing/2014/main" id="{2503EA17-1C64-42BA-8A4F-AF522898A4EC}"/>
              </a:ext>
            </a:extLst>
          </p:cNvPr>
          <p:cNvSpPr>
            <a:spLocks noGrp="1"/>
          </p:cNvSpPr>
          <p:nvPr>
            <p:ph type="ftr" sz="quarter" idx="11"/>
          </p:nvPr>
        </p:nvSpPr>
        <p:spPr/>
        <p:txBody>
          <a:bodyPr/>
          <a:lstStyle/>
          <a:p>
            <a:r>
              <a:rPr lang="de-DE"/>
              <a:t>Tagung "Gesundheitsversorgung – ein Menschenrecht?!" - Janna Dreckkötter</a:t>
            </a:r>
          </a:p>
        </p:txBody>
      </p:sp>
    </p:spTree>
    <p:extLst>
      <p:ext uri="{BB962C8B-B14F-4D97-AF65-F5344CB8AC3E}">
        <p14:creationId xmlns:p14="http://schemas.microsoft.com/office/powerpoint/2010/main" val="613933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042B11-FF87-4318-8A46-D9A437CF8F73}"/>
              </a:ext>
            </a:extLst>
          </p:cNvPr>
          <p:cNvSpPr>
            <a:spLocks noGrp="1"/>
          </p:cNvSpPr>
          <p:nvPr>
            <p:ph type="title"/>
          </p:nvPr>
        </p:nvSpPr>
        <p:spPr/>
        <p:txBody>
          <a:bodyPr/>
          <a:lstStyle/>
          <a:p>
            <a:r>
              <a:rPr lang="de-DE" dirty="0"/>
              <a:t>Zur Versorgungslücke</a:t>
            </a:r>
          </a:p>
        </p:txBody>
      </p:sp>
      <p:sp>
        <p:nvSpPr>
          <p:cNvPr id="3" name="Inhaltsplatzhalter 2">
            <a:extLst>
              <a:ext uri="{FF2B5EF4-FFF2-40B4-BE49-F238E27FC236}">
                <a16:creationId xmlns:a16="http://schemas.microsoft.com/office/drawing/2014/main" id="{38F9B374-8B3F-4AF0-B778-EEACFB60761D}"/>
              </a:ext>
            </a:extLst>
          </p:cNvPr>
          <p:cNvSpPr>
            <a:spLocks noGrp="1"/>
          </p:cNvSpPr>
          <p:nvPr>
            <p:ph idx="1"/>
          </p:nvPr>
        </p:nvSpPr>
        <p:spPr>
          <a:xfrm>
            <a:off x="838200" y="1825624"/>
            <a:ext cx="10515600" cy="4822825"/>
          </a:xfrm>
        </p:spPr>
        <p:txBody>
          <a:bodyPr>
            <a:normAutofit/>
          </a:bodyPr>
          <a:lstStyle/>
          <a:p>
            <a:pPr marL="0" indent="0">
              <a:buNone/>
            </a:pPr>
            <a:endParaRPr lang="de-DE" b="1" dirty="0"/>
          </a:p>
          <a:p>
            <a:pPr marL="0" indent="0">
              <a:buNone/>
            </a:pPr>
            <a:r>
              <a:rPr lang="de-DE" b="1" dirty="0"/>
              <a:t>Problematisierung: Haftentlassene sind gesetzlich krankenversichert, wenn sie Anspruch auf Arbeitslosengeld I, Bürgergeld oder Leistungen nach SGB XII haben</a:t>
            </a:r>
          </a:p>
          <a:p>
            <a:pPr>
              <a:buFont typeface="Arial" panose="020B0604020202020204" pitchFamily="34" charset="0"/>
              <a:buChar char="•"/>
            </a:pPr>
            <a:r>
              <a:rPr lang="de-DE" dirty="0"/>
              <a:t> Nach Haftentlassung möchten einige Betroffene erst Familie oder Freunde sehen </a:t>
            </a:r>
            <a:r>
              <a:rPr lang="de-DE" dirty="0" smtClean="0"/>
              <a:t/>
            </a:r>
            <a:br>
              <a:rPr lang="de-DE" dirty="0" smtClean="0"/>
            </a:br>
            <a:r>
              <a:rPr lang="de-DE" dirty="0" smtClean="0"/>
              <a:t>und </a:t>
            </a:r>
            <a:r>
              <a:rPr lang="de-DE" dirty="0"/>
              <a:t>suchen daher nicht direkt den Weg zu Behörden</a:t>
            </a:r>
          </a:p>
          <a:p>
            <a:pPr>
              <a:buFont typeface="Arial" panose="020B0604020202020204" pitchFamily="34" charset="0"/>
              <a:buChar char="•"/>
            </a:pPr>
            <a:r>
              <a:rPr lang="de-DE" dirty="0"/>
              <a:t> Eine Haftentlassung kann auch überfordern, sodass aus eigener Kraft heraus </a:t>
            </a:r>
            <a:r>
              <a:rPr lang="de-DE" dirty="0" smtClean="0"/>
              <a:t/>
            </a:r>
            <a:br>
              <a:rPr lang="de-DE" dirty="0" smtClean="0"/>
            </a:br>
            <a:r>
              <a:rPr lang="de-DE" dirty="0" smtClean="0"/>
              <a:t>der </a:t>
            </a:r>
            <a:r>
              <a:rPr lang="de-DE" dirty="0"/>
              <a:t>Weg zu den Behörden nicht gegangen wird</a:t>
            </a:r>
          </a:p>
          <a:p>
            <a:pPr>
              <a:buFont typeface="Arial" panose="020B0604020202020204" pitchFamily="34" charset="0"/>
              <a:buChar char="•"/>
            </a:pPr>
            <a:r>
              <a:rPr lang="de-DE" dirty="0"/>
              <a:t> Einige </a:t>
            </a:r>
            <a:r>
              <a:rPr lang="de-DE" dirty="0" smtClean="0"/>
              <a:t>abhängigkeitserkrankte </a:t>
            </a:r>
            <a:r>
              <a:rPr lang="de-DE" dirty="0"/>
              <a:t>Haftentlassene konsumieren direkt nach Haftentlassung </a:t>
            </a:r>
            <a:r>
              <a:rPr lang="de-DE" dirty="0" smtClean="0"/>
              <a:t/>
            </a:r>
            <a:br>
              <a:rPr lang="de-DE" dirty="0" smtClean="0"/>
            </a:br>
            <a:r>
              <a:rPr lang="de-DE" dirty="0" smtClean="0"/>
              <a:t>und </a:t>
            </a:r>
            <a:r>
              <a:rPr lang="de-DE" dirty="0"/>
              <a:t>finden daher den Weg in die Behörden nicht</a:t>
            </a:r>
          </a:p>
          <a:p>
            <a:pPr>
              <a:buFont typeface="Arial" panose="020B0604020202020204" pitchFamily="34" charset="0"/>
              <a:buChar char="•"/>
            </a:pPr>
            <a:r>
              <a:rPr lang="de-DE" dirty="0"/>
              <a:t> Generell: Bis zur Ausstellung der Versicherungskarte vergeht weitere Zeit, </a:t>
            </a:r>
            <a:r>
              <a:rPr lang="de-DE" dirty="0" smtClean="0"/>
              <a:t/>
            </a:r>
            <a:br>
              <a:rPr lang="de-DE" dirty="0" smtClean="0"/>
            </a:br>
            <a:r>
              <a:rPr lang="de-DE" dirty="0" smtClean="0"/>
              <a:t>zudem </a:t>
            </a:r>
            <a:r>
              <a:rPr lang="de-DE" dirty="0"/>
              <a:t>ist dafür ein Lichtbild notwendig</a:t>
            </a:r>
          </a:p>
        </p:txBody>
      </p:sp>
      <p:sp>
        <p:nvSpPr>
          <p:cNvPr id="4" name="Fußzeilenplatzhalter 3">
            <a:extLst>
              <a:ext uri="{FF2B5EF4-FFF2-40B4-BE49-F238E27FC236}">
                <a16:creationId xmlns:a16="http://schemas.microsoft.com/office/drawing/2014/main" id="{78704FE6-B2C9-416F-BEAE-F1650CE7DB13}"/>
              </a:ext>
            </a:extLst>
          </p:cNvPr>
          <p:cNvSpPr>
            <a:spLocks noGrp="1"/>
          </p:cNvSpPr>
          <p:nvPr>
            <p:ph type="ftr" sz="quarter" idx="11"/>
          </p:nvPr>
        </p:nvSpPr>
        <p:spPr/>
        <p:txBody>
          <a:bodyPr/>
          <a:lstStyle/>
          <a:p>
            <a:r>
              <a:rPr lang="de-DE"/>
              <a:t>Tagung "Gesundheitsversorgung – ein Menschenrecht?!" - Janna Dreckkötter</a:t>
            </a:r>
          </a:p>
        </p:txBody>
      </p:sp>
    </p:spTree>
    <p:extLst>
      <p:ext uri="{BB962C8B-B14F-4D97-AF65-F5344CB8AC3E}">
        <p14:creationId xmlns:p14="http://schemas.microsoft.com/office/powerpoint/2010/main" val="240875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D3256D-92BE-4174-9D46-973268A14ED9}"/>
              </a:ext>
            </a:extLst>
          </p:cNvPr>
          <p:cNvSpPr>
            <a:spLocks noGrp="1"/>
          </p:cNvSpPr>
          <p:nvPr>
            <p:ph type="title"/>
          </p:nvPr>
        </p:nvSpPr>
        <p:spPr/>
        <p:txBody>
          <a:bodyPr/>
          <a:lstStyle/>
          <a:p>
            <a:r>
              <a:rPr lang="de-DE" dirty="0"/>
              <a:t>Haft als Gesundheitsrisiko</a:t>
            </a:r>
          </a:p>
        </p:txBody>
      </p:sp>
      <p:sp>
        <p:nvSpPr>
          <p:cNvPr id="3" name="Inhaltsplatzhalter 2">
            <a:extLst>
              <a:ext uri="{FF2B5EF4-FFF2-40B4-BE49-F238E27FC236}">
                <a16:creationId xmlns:a16="http://schemas.microsoft.com/office/drawing/2014/main" id="{3C001034-ABDB-4B6D-99C1-04DD72BFED68}"/>
              </a:ext>
            </a:extLst>
          </p:cNvPr>
          <p:cNvSpPr>
            <a:spLocks noGrp="1"/>
          </p:cNvSpPr>
          <p:nvPr>
            <p:ph idx="1"/>
          </p:nvPr>
        </p:nvSpPr>
        <p:spPr>
          <a:xfrm>
            <a:off x="1024128" y="2285999"/>
            <a:ext cx="9720071" cy="4334933"/>
          </a:xfrm>
        </p:spPr>
        <p:txBody>
          <a:bodyPr>
            <a:normAutofit lnSpcReduction="10000"/>
          </a:bodyPr>
          <a:lstStyle/>
          <a:p>
            <a:pPr>
              <a:buFont typeface="Arial" panose="020B0604020202020204" pitchFamily="34" charset="0"/>
              <a:buChar char="•"/>
            </a:pPr>
            <a:r>
              <a:rPr lang="de-DE" dirty="0"/>
              <a:t> durch Versorgungslücke nach Haftentlassung große Risiken für Betroffene. </a:t>
            </a:r>
            <a:r>
              <a:rPr lang="de-DE" dirty="0" smtClean="0"/>
              <a:t/>
            </a:r>
            <a:br>
              <a:rPr lang="de-DE" dirty="0" smtClean="0"/>
            </a:br>
            <a:r>
              <a:rPr lang="de-DE" dirty="0" smtClean="0"/>
              <a:t>So </a:t>
            </a:r>
            <a:r>
              <a:rPr lang="de-DE" dirty="0"/>
              <a:t>ist z.B. eine nahtlose Weiterbehandlung in der Substitution ohne gültigen Krankenversicherungsschutz nicht regelhaft möglich</a:t>
            </a:r>
          </a:p>
          <a:p>
            <a:pPr>
              <a:buFont typeface="Arial" panose="020B0604020202020204" pitchFamily="34" charset="0"/>
              <a:buChar char="•"/>
            </a:pPr>
            <a:r>
              <a:rPr lang="de-DE" dirty="0"/>
              <a:t> körperliche Gesundheitsfolgen, z.B. Vitamin-D-Mangel (durch wenig Ausgang), Bandscheibenvorfälle (durch unbeaufsichtigtes Krafttraining), </a:t>
            </a:r>
            <a:r>
              <a:rPr lang="de-DE" dirty="0" smtClean="0"/>
              <a:t/>
            </a:r>
            <a:br>
              <a:rPr lang="de-DE" dirty="0" smtClean="0"/>
            </a:br>
            <a:r>
              <a:rPr lang="de-DE" dirty="0" smtClean="0"/>
              <a:t>Kurzsichtigkeit </a:t>
            </a:r>
            <a:r>
              <a:rPr lang="de-DE" dirty="0"/>
              <a:t>(durch eingeschränktes Sichtfeld)</a:t>
            </a:r>
          </a:p>
          <a:p>
            <a:pPr>
              <a:buFont typeface="Arial" panose="020B0604020202020204" pitchFamily="34" charset="0"/>
              <a:buChar char="•"/>
            </a:pPr>
            <a:r>
              <a:rPr lang="de-DE" dirty="0"/>
              <a:t> Psychische Gesundheitsfolgen, z.B. durch Isolation, Abbruch sozialer Beziehungen oder Inhaftierungsschock, erhöhte Suizidalität bei Inhaftierten</a:t>
            </a:r>
          </a:p>
          <a:p>
            <a:pPr>
              <a:buFont typeface="Arial" panose="020B0604020202020204" pitchFamily="34" charset="0"/>
              <a:buChar char="•"/>
            </a:pPr>
            <a:r>
              <a:rPr lang="de-DE" dirty="0"/>
              <a:t> besonders unsicherer Drogenkonsum durch geschmuggelte Drogen, Medikamentenmissbrauch und Unsicherheit bei der Fortführung der Substitution</a:t>
            </a:r>
          </a:p>
          <a:p>
            <a:pPr>
              <a:buFont typeface="Arial" panose="020B0604020202020204" pitchFamily="34" charset="0"/>
              <a:buChar char="•"/>
            </a:pPr>
            <a:r>
              <a:rPr lang="de-DE" dirty="0"/>
              <a:t> die Gesundheitsrisiken wirken sich auch auf die gesundheitliche Situation der Betroffenen nach Haftentlassung aus</a:t>
            </a:r>
          </a:p>
        </p:txBody>
      </p:sp>
      <p:sp>
        <p:nvSpPr>
          <p:cNvPr id="4" name="Fußzeilenplatzhalter 3">
            <a:extLst>
              <a:ext uri="{FF2B5EF4-FFF2-40B4-BE49-F238E27FC236}">
                <a16:creationId xmlns:a16="http://schemas.microsoft.com/office/drawing/2014/main" id="{2F383C9D-D497-4138-B775-EB5CEA11C15C}"/>
              </a:ext>
            </a:extLst>
          </p:cNvPr>
          <p:cNvSpPr>
            <a:spLocks noGrp="1"/>
          </p:cNvSpPr>
          <p:nvPr>
            <p:ph type="ftr" sz="quarter" idx="11"/>
          </p:nvPr>
        </p:nvSpPr>
        <p:spPr/>
        <p:txBody>
          <a:bodyPr/>
          <a:lstStyle/>
          <a:p>
            <a:r>
              <a:rPr lang="de-DE"/>
              <a:t>Tagung "Gesundheitsversorgung – ein Menschenrecht?!" - Janna Dreckkötter</a:t>
            </a:r>
          </a:p>
        </p:txBody>
      </p:sp>
    </p:spTree>
    <p:extLst>
      <p:ext uri="{BB962C8B-B14F-4D97-AF65-F5344CB8AC3E}">
        <p14:creationId xmlns:p14="http://schemas.microsoft.com/office/powerpoint/2010/main" val="24107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38B96A-A825-4ECB-BEA1-F4B14804E40D}"/>
              </a:ext>
            </a:extLst>
          </p:cNvPr>
          <p:cNvSpPr>
            <a:spLocks noGrp="1"/>
          </p:cNvSpPr>
          <p:nvPr>
            <p:ph type="title"/>
          </p:nvPr>
        </p:nvSpPr>
        <p:spPr/>
        <p:txBody>
          <a:bodyPr/>
          <a:lstStyle/>
          <a:p>
            <a:r>
              <a:rPr lang="de-DE" dirty="0"/>
              <a:t>Fallbeispiele aus der Wohnungslosenhilfe</a:t>
            </a:r>
          </a:p>
        </p:txBody>
      </p:sp>
      <p:sp>
        <p:nvSpPr>
          <p:cNvPr id="3" name="Inhaltsplatzhalter 2">
            <a:extLst>
              <a:ext uri="{FF2B5EF4-FFF2-40B4-BE49-F238E27FC236}">
                <a16:creationId xmlns:a16="http://schemas.microsoft.com/office/drawing/2014/main" id="{FE978628-A71B-46E2-A800-194971F82BA8}"/>
              </a:ext>
            </a:extLst>
          </p:cNvPr>
          <p:cNvSpPr>
            <a:spLocks noGrp="1"/>
          </p:cNvSpPr>
          <p:nvPr>
            <p:ph idx="1"/>
          </p:nvPr>
        </p:nvSpPr>
        <p:spPr/>
        <p:txBody>
          <a:bodyPr/>
          <a:lstStyle/>
          <a:p>
            <a:pPr>
              <a:buFont typeface="Arial" panose="020B0604020202020204" pitchFamily="34" charset="0"/>
              <a:buChar char="•"/>
            </a:pPr>
            <a:r>
              <a:rPr lang="de-DE" dirty="0"/>
              <a:t> Herr X. wird im Rahmen der Weihnachtsamnestie (vorzeitige Haftentlassung für Inhaftierte, deren </a:t>
            </a:r>
            <a:r>
              <a:rPr lang="de-DE" dirty="0" err="1"/>
              <a:t>Entlassdatum</a:t>
            </a:r>
            <a:r>
              <a:rPr lang="de-DE" dirty="0"/>
              <a:t> ohnehin um die Feiertage liegt) vorzeitig aus Haft entlassen</a:t>
            </a:r>
          </a:p>
          <a:p>
            <a:pPr>
              <a:buFont typeface="Arial" panose="020B0604020202020204" pitchFamily="34" charset="0"/>
              <a:buChar char="•"/>
            </a:pPr>
            <a:r>
              <a:rPr lang="de-DE" dirty="0"/>
              <a:t> Wegen der anstehenden Feiertage sind schon viele Mitarbeitende in Behörden und Beratungsstellen im Urlaub</a:t>
            </a:r>
          </a:p>
          <a:p>
            <a:pPr>
              <a:buFont typeface="Arial" panose="020B0604020202020204" pitchFamily="34" charset="0"/>
              <a:buChar char="•"/>
            </a:pPr>
            <a:r>
              <a:rPr lang="de-DE" dirty="0"/>
              <a:t> Die Antragsstellung und –</a:t>
            </a:r>
            <a:r>
              <a:rPr lang="de-DE" dirty="0" err="1"/>
              <a:t>bearbeitung</a:t>
            </a:r>
            <a:r>
              <a:rPr lang="de-DE" dirty="0"/>
              <a:t> verzögert sich daher bis weit in den nächsten Januar. Entsprechend liegt Herrn X. für diese Zeit kein Nachweis seiner Krankenversicherung vor</a:t>
            </a:r>
          </a:p>
        </p:txBody>
      </p:sp>
      <p:sp>
        <p:nvSpPr>
          <p:cNvPr id="4" name="Fußzeilenplatzhalter 3">
            <a:extLst>
              <a:ext uri="{FF2B5EF4-FFF2-40B4-BE49-F238E27FC236}">
                <a16:creationId xmlns:a16="http://schemas.microsoft.com/office/drawing/2014/main" id="{8D967EFA-7C41-461A-B50D-5B50FB9E13D0}"/>
              </a:ext>
            </a:extLst>
          </p:cNvPr>
          <p:cNvSpPr>
            <a:spLocks noGrp="1"/>
          </p:cNvSpPr>
          <p:nvPr>
            <p:ph type="ftr" sz="quarter" idx="11"/>
          </p:nvPr>
        </p:nvSpPr>
        <p:spPr/>
        <p:txBody>
          <a:bodyPr/>
          <a:lstStyle/>
          <a:p>
            <a:r>
              <a:rPr lang="de-DE"/>
              <a:t>Tagung "Gesundheitsversorgung – ein Menschenrecht?!" - Janna Dreckkötter</a:t>
            </a:r>
          </a:p>
        </p:txBody>
      </p:sp>
    </p:spTree>
    <p:extLst>
      <p:ext uri="{BB962C8B-B14F-4D97-AF65-F5344CB8AC3E}">
        <p14:creationId xmlns:p14="http://schemas.microsoft.com/office/powerpoint/2010/main" val="3066448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E4DCA3-09CA-4E2E-B4EF-25A7633A2D62}"/>
              </a:ext>
            </a:extLst>
          </p:cNvPr>
          <p:cNvSpPr>
            <a:spLocks noGrp="1"/>
          </p:cNvSpPr>
          <p:nvPr>
            <p:ph type="title"/>
          </p:nvPr>
        </p:nvSpPr>
        <p:spPr/>
        <p:txBody>
          <a:bodyPr/>
          <a:lstStyle/>
          <a:p>
            <a:r>
              <a:rPr lang="de-DE" dirty="0"/>
              <a:t>Fallbeispiele aus der Wohnungslosenhilfe</a:t>
            </a:r>
          </a:p>
        </p:txBody>
      </p:sp>
      <p:sp>
        <p:nvSpPr>
          <p:cNvPr id="3" name="Inhaltsplatzhalter 2">
            <a:extLst>
              <a:ext uri="{FF2B5EF4-FFF2-40B4-BE49-F238E27FC236}">
                <a16:creationId xmlns:a16="http://schemas.microsoft.com/office/drawing/2014/main" id="{2A09C42B-8CCB-4581-AA6F-0A360A5BEF40}"/>
              </a:ext>
            </a:extLst>
          </p:cNvPr>
          <p:cNvSpPr>
            <a:spLocks noGrp="1"/>
          </p:cNvSpPr>
          <p:nvPr>
            <p:ph idx="1"/>
          </p:nvPr>
        </p:nvSpPr>
        <p:spPr>
          <a:xfrm>
            <a:off x="838200" y="1825624"/>
            <a:ext cx="10515600" cy="5032375"/>
          </a:xfrm>
        </p:spPr>
        <p:txBody>
          <a:bodyPr>
            <a:normAutofit/>
          </a:bodyPr>
          <a:lstStyle/>
          <a:p>
            <a:pPr>
              <a:buFont typeface="Arial" panose="020B0604020202020204" pitchFamily="34" charset="0"/>
              <a:buChar char="•"/>
            </a:pPr>
            <a:r>
              <a:rPr lang="de-DE" dirty="0"/>
              <a:t> Herr Y. wird nach Verbüßen der Endstrafe aus Haft entlassen</a:t>
            </a:r>
          </a:p>
          <a:p>
            <a:pPr>
              <a:buFont typeface="Arial" panose="020B0604020202020204" pitchFamily="34" charset="0"/>
              <a:buChar char="•"/>
            </a:pPr>
            <a:r>
              <a:rPr lang="de-DE" dirty="0"/>
              <a:t> Er kehrt wieder zurück in seine Heimatstadt und trifft dort seine Bekannten aus der Szene</a:t>
            </a:r>
          </a:p>
          <a:p>
            <a:pPr>
              <a:buFont typeface="Arial" panose="020B0604020202020204" pitchFamily="34" charset="0"/>
              <a:buChar char="•"/>
            </a:pPr>
            <a:r>
              <a:rPr lang="de-DE" dirty="0"/>
              <a:t> Er konsumiert über Tage aufgrund seiner Polytoxikomanie diverse Substanzen </a:t>
            </a:r>
            <a:r>
              <a:rPr lang="de-DE" dirty="0" smtClean="0"/>
              <a:t/>
            </a:r>
            <a:br>
              <a:rPr lang="de-DE" dirty="0" smtClean="0"/>
            </a:br>
            <a:r>
              <a:rPr lang="de-DE" dirty="0" smtClean="0"/>
              <a:t>und </a:t>
            </a:r>
            <a:r>
              <a:rPr lang="de-DE" dirty="0"/>
              <a:t>ist durch den Konsum kaum ansprechbar </a:t>
            </a:r>
            <a:r>
              <a:rPr lang="de-DE" dirty="0" smtClean="0"/>
              <a:t/>
            </a:r>
            <a:br>
              <a:rPr lang="de-DE" dirty="0" smtClean="0"/>
            </a:br>
            <a:r>
              <a:rPr lang="de-DE" dirty="0" smtClean="0"/>
              <a:t>und </a:t>
            </a:r>
            <a:r>
              <a:rPr lang="de-DE" dirty="0"/>
              <a:t>nicht in der Lage seine Ansprüche bei den Behörden geltend zu machen</a:t>
            </a:r>
          </a:p>
          <a:p>
            <a:pPr>
              <a:buFont typeface="Arial" panose="020B0604020202020204" pitchFamily="34" charset="0"/>
              <a:buChar char="•"/>
            </a:pPr>
            <a:r>
              <a:rPr lang="de-DE" dirty="0"/>
              <a:t> Im Konsum verliert er außerdem seinen </a:t>
            </a:r>
            <a:r>
              <a:rPr lang="de-DE" dirty="0" err="1"/>
              <a:t>Entlassschein</a:t>
            </a:r>
            <a:r>
              <a:rPr lang="de-DE" dirty="0"/>
              <a:t> und seine Verdienstbescheinigung. </a:t>
            </a:r>
            <a:r>
              <a:rPr lang="de-DE" dirty="0" smtClean="0"/>
              <a:t/>
            </a:r>
            <a:br>
              <a:rPr lang="de-DE" dirty="0" smtClean="0"/>
            </a:br>
            <a:r>
              <a:rPr lang="de-DE" dirty="0" smtClean="0"/>
              <a:t>Die </a:t>
            </a:r>
            <a:r>
              <a:rPr lang="de-DE" dirty="0"/>
              <a:t>JVA verweist auf sein eigenes Verschulden </a:t>
            </a:r>
            <a:r>
              <a:rPr lang="de-DE" dirty="0" smtClean="0"/>
              <a:t/>
            </a:r>
            <a:br>
              <a:rPr lang="de-DE" dirty="0" smtClean="0"/>
            </a:br>
            <a:r>
              <a:rPr lang="de-DE" dirty="0" smtClean="0"/>
              <a:t>und </a:t>
            </a:r>
            <a:r>
              <a:rPr lang="de-DE" dirty="0"/>
              <a:t>macht die Neuausstellung der Dokumente sehr </a:t>
            </a:r>
            <a:r>
              <a:rPr lang="de-DE" dirty="0" err="1"/>
              <a:t>hochschwellig</a:t>
            </a:r>
            <a:r>
              <a:rPr lang="de-DE" dirty="0"/>
              <a:t> </a:t>
            </a:r>
          </a:p>
          <a:p>
            <a:pPr>
              <a:buFont typeface="Arial" panose="020B0604020202020204" pitchFamily="34" charset="0"/>
              <a:buChar char="•"/>
            </a:pPr>
            <a:r>
              <a:rPr lang="de-DE" dirty="0"/>
              <a:t> Durch seinen Konsum in Kombination mit seiner Wohnungslosigkeit treten behandlungsbedürftige Entzündungen an den Füßen auf. Aus Krankenhäusern wird </a:t>
            </a:r>
            <a:r>
              <a:rPr lang="de-DE" dirty="0" smtClean="0"/>
              <a:t>er </a:t>
            </a:r>
            <a:r>
              <a:rPr lang="de-DE" dirty="0"/>
              <a:t>wegen seines fehlenden Krankenversicherungsschutzes sehr schnell wieder entlassen. </a:t>
            </a:r>
          </a:p>
        </p:txBody>
      </p:sp>
      <p:sp>
        <p:nvSpPr>
          <p:cNvPr id="4" name="Fußzeilenplatzhalter 3">
            <a:extLst>
              <a:ext uri="{FF2B5EF4-FFF2-40B4-BE49-F238E27FC236}">
                <a16:creationId xmlns:a16="http://schemas.microsoft.com/office/drawing/2014/main" id="{0AC2B63E-A9EC-4FD0-9FF5-8742DC5500CD}"/>
              </a:ext>
            </a:extLst>
          </p:cNvPr>
          <p:cNvSpPr>
            <a:spLocks noGrp="1"/>
          </p:cNvSpPr>
          <p:nvPr>
            <p:ph type="ftr" sz="quarter" idx="11"/>
          </p:nvPr>
        </p:nvSpPr>
        <p:spPr/>
        <p:txBody>
          <a:bodyPr/>
          <a:lstStyle/>
          <a:p>
            <a:r>
              <a:rPr lang="de-DE"/>
              <a:t>Tagung "Gesundheitsversorgung – ein Menschenrecht?!" - Janna Dreckkötter</a:t>
            </a:r>
          </a:p>
        </p:txBody>
      </p:sp>
    </p:spTree>
    <p:extLst>
      <p:ext uri="{BB962C8B-B14F-4D97-AF65-F5344CB8AC3E}">
        <p14:creationId xmlns:p14="http://schemas.microsoft.com/office/powerpoint/2010/main" val="31701722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C15E4F-774F-4236-819F-F10CA2AD1141}"/>
              </a:ext>
            </a:extLst>
          </p:cNvPr>
          <p:cNvSpPr>
            <a:spLocks noGrp="1"/>
          </p:cNvSpPr>
          <p:nvPr>
            <p:ph type="ctrTitle"/>
          </p:nvPr>
        </p:nvSpPr>
        <p:spPr>
          <a:xfrm>
            <a:off x="8610600" y="4960137"/>
            <a:ext cx="1738859" cy="1463040"/>
          </a:xfrm>
        </p:spPr>
        <p:txBody>
          <a:bodyPr/>
          <a:lstStyle/>
          <a:p>
            <a:r>
              <a:rPr lang="de-DE" dirty="0" smtClean="0"/>
              <a:t>Danke!</a:t>
            </a:r>
            <a:endParaRPr lang="de-DE" dirty="0"/>
          </a:p>
        </p:txBody>
      </p:sp>
    </p:spTree>
    <p:extLst>
      <p:ext uri="{BB962C8B-B14F-4D97-AF65-F5344CB8AC3E}">
        <p14:creationId xmlns:p14="http://schemas.microsoft.com/office/powerpoint/2010/main" val="794291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D4B6E285-05E7-45FB-8C99-6E16D3DB2D82}"/>
              </a:ext>
            </a:extLst>
          </p:cNvPr>
          <p:cNvSpPr>
            <a:spLocks noGrp="1"/>
          </p:cNvSpPr>
          <p:nvPr>
            <p:ph type="title"/>
          </p:nvPr>
        </p:nvSpPr>
        <p:spPr/>
        <p:txBody>
          <a:bodyPr/>
          <a:lstStyle/>
          <a:p>
            <a:r>
              <a:rPr lang="de-DE" dirty="0"/>
              <a:t>Präsentation</a:t>
            </a:r>
          </a:p>
        </p:txBody>
      </p:sp>
      <p:sp>
        <p:nvSpPr>
          <p:cNvPr id="8" name="Textplatzhalter 7">
            <a:extLst>
              <a:ext uri="{FF2B5EF4-FFF2-40B4-BE49-F238E27FC236}">
                <a16:creationId xmlns:a16="http://schemas.microsoft.com/office/drawing/2014/main" id="{24443B5F-2E83-469C-A328-E597554EAB3B}"/>
              </a:ext>
            </a:extLst>
          </p:cNvPr>
          <p:cNvSpPr>
            <a:spLocks noGrp="1"/>
          </p:cNvSpPr>
          <p:nvPr>
            <p:ph type="body" idx="1"/>
          </p:nvPr>
        </p:nvSpPr>
        <p:spPr/>
        <p:txBody>
          <a:bodyPr/>
          <a:lstStyle/>
          <a:p>
            <a:r>
              <a:rPr lang="de-DE" dirty="0"/>
              <a:t>Erstellt von	</a:t>
            </a:r>
          </a:p>
        </p:txBody>
      </p:sp>
      <p:sp>
        <p:nvSpPr>
          <p:cNvPr id="9" name="Inhaltsplatzhalter 8">
            <a:extLst>
              <a:ext uri="{FF2B5EF4-FFF2-40B4-BE49-F238E27FC236}">
                <a16:creationId xmlns:a16="http://schemas.microsoft.com/office/drawing/2014/main" id="{01D24A4A-CA90-4A94-9788-8E51FC4E3411}"/>
              </a:ext>
            </a:extLst>
          </p:cNvPr>
          <p:cNvSpPr>
            <a:spLocks noGrp="1"/>
          </p:cNvSpPr>
          <p:nvPr>
            <p:ph sz="half" idx="2"/>
          </p:nvPr>
        </p:nvSpPr>
        <p:spPr>
          <a:xfrm>
            <a:off x="1024128" y="2967787"/>
            <a:ext cx="4754880" cy="3613987"/>
          </a:xfrm>
        </p:spPr>
        <p:txBody>
          <a:bodyPr>
            <a:normAutofit lnSpcReduction="10000"/>
          </a:bodyPr>
          <a:lstStyle/>
          <a:p>
            <a:pPr>
              <a:buFont typeface="Arial" panose="020B0604020202020204" pitchFamily="34" charset="0"/>
              <a:buChar char="•"/>
            </a:pPr>
            <a:r>
              <a:rPr lang="de-DE" dirty="0"/>
              <a:t> Janna Dreckkötter</a:t>
            </a:r>
          </a:p>
          <a:p>
            <a:pPr>
              <a:buFont typeface="Arial" panose="020B0604020202020204" pitchFamily="34" charset="0"/>
              <a:buChar char="•"/>
            </a:pPr>
            <a:r>
              <a:rPr lang="de-DE" dirty="0"/>
              <a:t> Delegierte des Deutschen Berufsverbandes für Soziale Arbeit e.V. (DBSH) in der Nationalen Armutskonferenz (NAK)</a:t>
            </a:r>
          </a:p>
          <a:p>
            <a:pPr>
              <a:buFont typeface="Arial" panose="020B0604020202020204" pitchFamily="34" charset="0"/>
              <a:buChar char="•"/>
            </a:pPr>
            <a:r>
              <a:rPr lang="de-DE" dirty="0"/>
              <a:t> Sozialarbeiterin (B.A.) in der Wohnungslosenhilfe</a:t>
            </a:r>
          </a:p>
          <a:p>
            <a:pPr>
              <a:buFont typeface="Arial" panose="020B0604020202020204" pitchFamily="34" charset="0"/>
              <a:buChar char="•"/>
            </a:pPr>
            <a:r>
              <a:rPr lang="de-DE" dirty="0"/>
              <a:t> Freiberufliche Referentin zu </a:t>
            </a:r>
            <a:r>
              <a:rPr lang="de-DE" dirty="0" smtClean="0"/>
              <a:t/>
            </a:r>
            <a:br>
              <a:rPr lang="de-DE" dirty="0" smtClean="0"/>
            </a:br>
            <a:r>
              <a:rPr lang="de-DE" dirty="0" smtClean="0"/>
              <a:t>psychischen </a:t>
            </a:r>
            <a:r>
              <a:rPr lang="de-DE" dirty="0"/>
              <a:t>Erkrankungen</a:t>
            </a:r>
          </a:p>
          <a:p>
            <a:pPr>
              <a:buFont typeface="Arial" panose="020B0604020202020204" pitchFamily="34" charset="0"/>
              <a:buChar char="•"/>
            </a:pPr>
            <a:r>
              <a:rPr lang="de-DE" dirty="0"/>
              <a:t> Praxissemester in einer JVA</a:t>
            </a:r>
          </a:p>
        </p:txBody>
      </p:sp>
      <p:sp>
        <p:nvSpPr>
          <p:cNvPr id="2" name="Fußzeilenplatzhalter 1">
            <a:extLst>
              <a:ext uri="{FF2B5EF4-FFF2-40B4-BE49-F238E27FC236}">
                <a16:creationId xmlns:a16="http://schemas.microsoft.com/office/drawing/2014/main" id="{E35B36AB-E410-4006-84AD-12DE21EC61EB}"/>
              </a:ext>
            </a:extLst>
          </p:cNvPr>
          <p:cNvSpPr>
            <a:spLocks noGrp="1"/>
          </p:cNvSpPr>
          <p:nvPr>
            <p:ph type="ftr" sz="quarter" idx="11"/>
          </p:nvPr>
        </p:nvSpPr>
        <p:spPr/>
        <p:txBody>
          <a:bodyPr/>
          <a:lstStyle/>
          <a:p>
            <a:r>
              <a:rPr lang="de-DE"/>
              <a:t>Tagung "Gesundheitsversorgung – ein Menschenrecht?!" - Janna Dreckkötter</a:t>
            </a:r>
          </a:p>
        </p:txBody>
      </p:sp>
    </p:spTree>
    <p:extLst>
      <p:ext uri="{BB962C8B-B14F-4D97-AF65-F5344CB8AC3E}">
        <p14:creationId xmlns:p14="http://schemas.microsoft.com/office/powerpoint/2010/main" val="10709673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3F01F1-BED2-4277-B58A-801F74FCF786}"/>
              </a:ext>
            </a:extLst>
          </p:cNvPr>
          <p:cNvSpPr>
            <a:spLocks noGrp="1"/>
          </p:cNvSpPr>
          <p:nvPr>
            <p:ph type="title"/>
          </p:nvPr>
        </p:nvSpPr>
        <p:spPr/>
        <p:txBody>
          <a:bodyPr/>
          <a:lstStyle/>
          <a:p>
            <a:r>
              <a:rPr lang="de-DE" dirty="0"/>
              <a:t>Vorab</a:t>
            </a:r>
          </a:p>
        </p:txBody>
      </p:sp>
      <p:sp>
        <p:nvSpPr>
          <p:cNvPr id="3" name="Inhaltsplatzhalter 2">
            <a:extLst>
              <a:ext uri="{FF2B5EF4-FFF2-40B4-BE49-F238E27FC236}">
                <a16:creationId xmlns:a16="http://schemas.microsoft.com/office/drawing/2014/main" id="{6BD2DB78-6483-4407-82F3-C92F2649F609}"/>
              </a:ext>
            </a:extLst>
          </p:cNvPr>
          <p:cNvSpPr>
            <a:spLocks noGrp="1"/>
          </p:cNvSpPr>
          <p:nvPr>
            <p:ph idx="1"/>
          </p:nvPr>
        </p:nvSpPr>
        <p:spPr/>
        <p:txBody>
          <a:bodyPr>
            <a:normAutofit/>
          </a:bodyPr>
          <a:lstStyle/>
          <a:p>
            <a:pPr>
              <a:buFont typeface="Arial" panose="020B0604020202020204" pitchFamily="34" charset="0"/>
              <a:buChar char="•"/>
            </a:pPr>
            <a:r>
              <a:rPr lang="de-DE" dirty="0"/>
              <a:t> Wenn in dieser Präsentation verkürzt von Inhaftierten gesprochen wird, </a:t>
            </a:r>
            <a:r>
              <a:rPr lang="de-DE" dirty="0" smtClean="0"/>
              <a:t/>
            </a:r>
            <a:br>
              <a:rPr lang="de-DE" dirty="0" smtClean="0"/>
            </a:br>
            <a:r>
              <a:rPr lang="de-DE" dirty="0" smtClean="0"/>
              <a:t>sind </a:t>
            </a:r>
            <a:r>
              <a:rPr lang="de-DE" dirty="0"/>
              <a:t>in Untersuchungshaft oder im Maßregelvollzug Untergebrachte explizit mitgemeint</a:t>
            </a:r>
          </a:p>
          <a:p>
            <a:pPr>
              <a:buFont typeface="Arial" panose="020B0604020202020204" pitchFamily="34" charset="0"/>
              <a:buChar char="•"/>
            </a:pPr>
            <a:r>
              <a:rPr lang="de-DE" dirty="0"/>
              <a:t> Es wird ein besonderer Fokus auf die Versorgungslücke </a:t>
            </a:r>
            <a:r>
              <a:rPr lang="de-DE" dirty="0" smtClean="0"/>
              <a:t/>
            </a:r>
            <a:br>
              <a:rPr lang="de-DE" dirty="0" smtClean="0"/>
            </a:br>
            <a:r>
              <a:rPr lang="de-DE" dirty="0" smtClean="0"/>
              <a:t>im </a:t>
            </a:r>
            <a:r>
              <a:rPr lang="de-DE" dirty="0"/>
              <a:t>Bereich der Gesetzlichen Krankenversicherung (GKV) gelegt</a:t>
            </a:r>
          </a:p>
          <a:p>
            <a:endParaRPr lang="de-DE" dirty="0"/>
          </a:p>
        </p:txBody>
      </p:sp>
      <p:sp>
        <p:nvSpPr>
          <p:cNvPr id="4" name="Fußzeilenplatzhalter 3">
            <a:extLst>
              <a:ext uri="{FF2B5EF4-FFF2-40B4-BE49-F238E27FC236}">
                <a16:creationId xmlns:a16="http://schemas.microsoft.com/office/drawing/2014/main" id="{28CA5EFA-0A50-45B7-9FCF-2D1A5F0E6CE2}"/>
              </a:ext>
            </a:extLst>
          </p:cNvPr>
          <p:cNvSpPr>
            <a:spLocks noGrp="1"/>
          </p:cNvSpPr>
          <p:nvPr>
            <p:ph type="ftr" sz="quarter" idx="11"/>
          </p:nvPr>
        </p:nvSpPr>
        <p:spPr/>
        <p:txBody>
          <a:bodyPr/>
          <a:lstStyle/>
          <a:p>
            <a:r>
              <a:rPr lang="de-DE"/>
              <a:t>Tagung "Gesundheitsversorgung – ein Menschenrecht?!" - Janna Dreckkötter</a:t>
            </a:r>
          </a:p>
        </p:txBody>
      </p:sp>
    </p:spTree>
    <p:extLst>
      <p:ext uri="{BB962C8B-B14F-4D97-AF65-F5344CB8AC3E}">
        <p14:creationId xmlns:p14="http://schemas.microsoft.com/office/powerpoint/2010/main" val="754632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5C926A-E69E-4DDC-8089-BD090D66B1FC}"/>
              </a:ext>
            </a:extLst>
          </p:cNvPr>
          <p:cNvSpPr>
            <a:spLocks noGrp="1"/>
          </p:cNvSpPr>
          <p:nvPr>
            <p:ph type="title"/>
          </p:nvPr>
        </p:nvSpPr>
        <p:spPr/>
        <p:txBody>
          <a:bodyPr/>
          <a:lstStyle/>
          <a:p>
            <a:r>
              <a:rPr lang="de-DE" dirty="0"/>
              <a:t>Inhalt</a:t>
            </a:r>
          </a:p>
        </p:txBody>
      </p:sp>
      <p:sp>
        <p:nvSpPr>
          <p:cNvPr id="3" name="Inhaltsplatzhalter 2">
            <a:extLst>
              <a:ext uri="{FF2B5EF4-FFF2-40B4-BE49-F238E27FC236}">
                <a16:creationId xmlns:a16="http://schemas.microsoft.com/office/drawing/2014/main" id="{B821B85D-80D7-4F6D-9385-AF443DE88E1C}"/>
              </a:ext>
            </a:extLst>
          </p:cNvPr>
          <p:cNvSpPr>
            <a:spLocks noGrp="1"/>
          </p:cNvSpPr>
          <p:nvPr>
            <p:ph idx="1"/>
          </p:nvPr>
        </p:nvSpPr>
        <p:spPr/>
        <p:txBody>
          <a:bodyPr/>
          <a:lstStyle/>
          <a:p>
            <a:pPr>
              <a:buFont typeface="Arial" panose="020B0604020202020204" pitchFamily="34" charset="0"/>
              <a:buChar char="•"/>
            </a:pPr>
            <a:r>
              <a:rPr lang="de-DE" dirty="0"/>
              <a:t> Zur Situation in Haft</a:t>
            </a:r>
          </a:p>
          <a:p>
            <a:pPr>
              <a:buFont typeface="Arial" panose="020B0604020202020204" pitchFamily="34" charset="0"/>
              <a:buChar char="•"/>
            </a:pPr>
            <a:r>
              <a:rPr lang="de-DE" dirty="0"/>
              <a:t> Zur Situation nach Haft</a:t>
            </a:r>
          </a:p>
          <a:p>
            <a:pPr>
              <a:buFont typeface="Arial" panose="020B0604020202020204" pitchFamily="34" charset="0"/>
              <a:buChar char="•"/>
            </a:pPr>
            <a:r>
              <a:rPr lang="de-DE" dirty="0"/>
              <a:t> Identifizierung der Versorgungslücken</a:t>
            </a:r>
          </a:p>
          <a:p>
            <a:pPr>
              <a:buFont typeface="Arial" panose="020B0604020202020204" pitchFamily="34" charset="0"/>
              <a:buChar char="•"/>
            </a:pPr>
            <a:r>
              <a:rPr lang="de-DE" dirty="0"/>
              <a:t> Haft als Gesundheitsrisiko</a:t>
            </a:r>
          </a:p>
          <a:p>
            <a:pPr>
              <a:buFont typeface="Arial" panose="020B0604020202020204" pitchFamily="34" charset="0"/>
              <a:buChar char="•"/>
            </a:pPr>
            <a:r>
              <a:rPr lang="de-DE" dirty="0"/>
              <a:t> Fallbeispiele aus der Wohnungslosenhilfe</a:t>
            </a:r>
          </a:p>
        </p:txBody>
      </p:sp>
      <p:sp>
        <p:nvSpPr>
          <p:cNvPr id="4" name="Fußzeilenplatzhalter 3">
            <a:extLst>
              <a:ext uri="{FF2B5EF4-FFF2-40B4-BE49-F238E27FC236}">
                <a16:creationId xmlns:a16="http://schemas.microsoft.com/office/drawing/2014/main" id="{D6D5CDDB-A321-4793-B30B-5EA61214D71D}"/>
              </a:ext>
            </a:extLst>
          </p:cNvPr>
          <p:cNvSpPr>
            <a:spLocks noGrp="1"/>
          </p:cNvSpPr>
          <p:nvPr>
            <p:ph type="ftr" sz="quarter" idx="11"/>
          </p:nvPr>
        </p:nvSpPr>
        <p:spPr/>
        <p:txBody>
          <a:bodyPr/>
          <a:lstStyle/>
          <a:p>
            <a:r>
              <a:rPr lang="de-DE"/>
              <a:t>Tagung "Gesundheitsversorgung – ein Menschenrecht?!" - Janna Dreckkötter</a:t>
            </a:r>
          </a:p>
        </p:txBody>
      </p:sp>
    </p:spTree>
    <p:extLst>
      <p:ext uri="{BB962C8B-B14F-4D97-AF65-F5344CB8AC3E}">
        <p14:creationId xmlns:p14="http://schemas.microsoft.com/office/powerpoint/2010/main" val="1702170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3B08A9-5091-49BF-8ED8-4C950958A59D}"/>
              </a:ext>
            </a:extLst>
          </p:cNvPr>
          <p:cNvSpPr>
            <a:spLocks noGrp="1"/>
          </p:cNvSpPr>
          <p:nvPr>
            <p:ph type="title"/>
          </p:nvPr>
        </p:nvSpPr>
        <p:spPr/>
        <p:txBody>
          <a:bodyPr/>
          <a:lstStyle/>
          <a:p>
            <a:r>
              <a:rPr lang="de-DE" dirty="0"/>
              <a:t>Zur Situation in Haft</a:t>
            </a:r>
          </a:p>
        </p:txBody>
      </p:sp>
      <p:sp>
        <p:nvSpPr>
          <p:cNvPr id="3" name="Inhaltsplatzhalter 2">
            <a:extLst>
              <a:ext uri="{FF2B5EF4-FFF2-40B4-BE49-F238E27FC236}">
                <a16:creationId xmlns:a16="http://schemas.microsoft.com/office/drawing/2014/main" id="{D3FB3388-17A9-45F9-8E87-6B35E535D2CB}"/>
              </a:ext>
            </a:extLst>
          </p:cNvPr>
          <p:cNvSpPr>
            <a:spLocks noGrp="1"/>
          </p:cNvSpPr>
          <p:nvPr>
            <p:ph idx="1"/>
          </p:nvPr>
        </p:nvSpPr>
        <p:spPr/>
        <p:txBody>
          <a:bodyPr>
            <a:normAutofit/>
          </a:bodyPr>
          <a:lstStyle/>
          <a:p>
            <a:pPr>
              <a:buFont typeface="Arial" panose="020B0604020202020204" pitchFamily="34" charset="0"/>
              <a:buChar char="•"/>
            </a:pPr>
            <a:r>
              <a:rPr lang="de-DE" dirty="0"/>
              <a:t> Inhaftierte sind für die Dauer der Freiheitsstrafe, der Maßregel (Unterbringung nach §63 oder 64 StGB) oder der Untersuchungshaft in der Regel </a:t>
            </a:r>
            <a:r>
              <a:rPr lang="de-DE" b="1" dirty="0"/>
              <a:t>nicht</a:t>
            </a:r>
            <a:r>
              <a:rPr lang="de-DE" dirty="0"/>
              <a:t> im regelhaften Krankenversicherungssystem  (GKV / PKV) versichert</a:t>
            </a:r>
          </a:p>
          <a:p>
            <a:pPr>
              <a:buFont typeface="Arial" panose="020B0604020202020204" pitchFamily="34" charset="0"/>
              <a:buChar char="•"/>
            </a:pPr>
            <a:r>
              <a:rPr lang="de-DE" dirty="0"/>
              <a:t> Eine Ausnahme besteht beispielsweise, wenn Inhaftierte im Rahmen des offenen Vollzuges ein sozialversicherungspflichtiges Arbeitsverhältnis eingehen</a:t>
            </a:r>
          </a:p>
          <a:p>
            <a:pPr>
              <a:buFont typeface="Arial" panose="020B0604020202020204" pitchFamily="34" charset="0"/>
              <a:buChar char="•"/>
            </a:pPr>
            <a:r>
              <a:rPr lang="de-DE" dirty="0"/>
              <a:t> Die Gesundheitsfürsorge in Haft ist grundsätzlich in §§56 ff. StVollzG geregelt</a:t>
            </a:r>
          </a:p>
          <a:p>
            <a:pPr>
              <a:buFont typeface="Arial" panose="020B0604020202020204" pitchFamily="34" charset="0"/>
              <a:buChar char="•"/>
            </a:pPr>
            <a:r>
              <a:rPr lang="de-DE" dirty="0"/>
              <a:t> Nach §16 Abs. 1 Nr. 4 SGB V </a:t>
            </a:r>
            <a:r>
              <a:rPr lang="de-DE" b="1" dirty="0"/>
              <a:t>ruhen</a:t>
            </a:r>
            <a:r>
              <a:rPr lang="de-DE" dirty="0"/>
              <a:t> die Leistungen der GKV während Inhaftierung, die Gesundheitsfürsorge nach StVollzG ist vorrangig</a:t>
            </a:r>
          </a:p>
          <a:p>
            <a:endParaRPr lang="de-DE" dirty="0"/>
          </a:p>
        </p:txBody>
      </p:sp>
      <p:sp>
        <p:nvSpPr>
          <p:cNvPr id="4" name="Fußzeilenplatzhalter 3">
            <a:extLst>
              <a:ext uri="{FF2B5EF4-FFF2-40B4-BE49-F238E27FC236}">
                <a16:creationId xmlns:a16="http://schemas.microsoft.com/office/drawing/2014/main" id="{76DBA2DF-38E1-4EDA-B5F2-51E1AE4C964B}"/>
              </a:ext>
            </a:extLst>
          </p:cNvPr>
          <p:cNvSpPr>
            <a:spLocks noGrp="1"/>
          </p:cNvSpPr>
          <p:nvPr>
            <p:ph type="ftr" sz="quarter" idx="11"/>
          </p:nvPr>
        </p:nvSpPr>
        <p:spPr/>
        <p:txBody>
          <a:bodyPr/>
          <a:lstStyle/>
          <a:p>
            <a:r>
              <a:rPr lang="de-DE"/>
              <a:t>Tagung "Gesundheitsversorgung – ein Menschenrecht?!" - Janna Dreckkötter</a:t>
            </a:r>
          </a:p>
        </p:txBody>
      </p:sp>
    </p:spTree>
    <p:extLst>
      <p:ext uri="{BB962C8B-B14F-4D97-AF65-F5344CB8AC3E}">
        <p14:creationId xmlns:p14="http://schemas.microsoft.com/office/powerpoint/2010/main" val="3419520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A02C5B-CA13-4217-ACAA-0225A454B114}"/>
              </a:ext>
            </a:extLst>
          </p:cNvPr>
          <p:cNvSpPr>
            <a:spLocks noGrp="1"/>
          </p:cNvSpPr>
          <p:nvPr>
            <p:ph type="title"/>
          </p:nvPr>
        </p:nvSpPr>
        <p:spPr/>
        <p:txBody>
          <a:bodyPr/>
          <a:lstStyle/>
          <a:p>
            <a:r>
              <a:rPr lang="de-DE" dirty="0"/>
              <a:t>Zur Situation In Haft	</a:t>
            </a:r>
          </a:p>
        </p:txBody>
      </p:sp>
      <p:sp>
        <p:nvSpPr>
          <p:cNvPr id="3" name="Inhaltsplatzhalter 2">
            <a:extLst>
              <a:ext uri="{FF2B5EF4-FFF2-40B4-BE49-F238E27FC236}">
                <a16:creationId xmlns:a16="http://schemas.microsoft.com/office/drawing/2014/main" id="{BBDD3BC5-AB0F-45E9-8C26-F03C63472F70}"/>
              </a:ext>
            </a:extLst>
          </p:cNvPr>
          <p:cNvSpPr>
            <a:spLocks noGrp="1"/>
          </p:cNvSpPr>
          <p:nvPr>
            <p:ph idx="1"/>
          </p:nvPr>
        </p:nvSpPr>
        <p:spPr/>
        <p:txBody>
          <a:bodyPr/>
          <a:lstStyle/>
          <a:p>
            <a:pPr>
              <a:buFont typeface="Arial" panose="020B0604020202020204" pitchFamily="34" charset="0"/>
              <a:buChar char="•"/>
            </a:pPr>
            <a:r>
              <a:rPr lang="de-DE" dirty="0"/>
              <a:t> durch den Ausschluss aus den regelhaften Krankenversicherungssystemen entstehen den Betroffenen Nachteile</a:t>
            </a:r>
          </a:p>
          <a:p>
            <a:pPr lvl="1">
              <a:buFont typeface="Arial" panose="020B0604020202020204" pitchFamily="34" charset="0"/>
              <a:buChar char="•"/>
            </a:pPr>
            <a:r>
              <a:rPr lang="de-DE" dirty="0" smtClean="0"/>
              <a:t>keine </a:t>
            </a:r>
            <a:r>
              <a:rPr lang="de-DE" dirty="0"/>
              <a:t>freie </a:t>
            </a:r>
            <a:r>
              <a:rPr lang="de-DE" dirty="0" err="1"/>
              <a:t>Ärzt:innenwahl</a:t>
            </a:r>
            <a:r>
              <a:rPr lang="de-DE" dirty="0"/>
              <a:t> </a:t>
            </a:r>
          </a:p>
          <a:p>
            <a:pPr lvl="1">
              <a:buFont typeface="Arial" panose="020B0604020202020204" pitchFamily="34" charset="0"/>
              <a:buChar char="•"/>
            </a:pPr>
            <a:r>
              <a:rPr lang="de-DE" dirty="0"/>
              <a:t>Qualität der Behandlung wird von Betroffenen kritisiert</a:t>
            </a:r>
          </a:p>
          <a:p>
            <a:pPr>
              <a:buFont typeface="Arial" panose="020B0604020202020204" pitchFamily="34" charset="0"/>
              <a:buChar char="•"/>
            </a:pPr>
            <a:r>
              <a:rPr lang="de-DE" dirty="0"/>
              <a:t> Situation des Übergangsmanagements (i.d.R. sozialarbeiterische Unterstützung der Betroffenen im Übergang in die Freiheit) bundesweit sehr unterschiedlich</a:t>
            </a:r>
          </a:p>
          <a:p>
            <a:pPr lvl="1">
              <a:buFont typeface="Arial" panose="020B0604020202020204" pitchFamily="34" charset="0"/>
              <a:buChar char="•"/>
            </a:pPr>
            <a:r>
              <a:rPr lang="de-DE" dirty="0"/>
              <a:t>Teils werden in Haft keine Personalausweise erneuert, </a:t>
            </a:r>
            <a:r>
              <a:rPr lang="de-DE" dirty="0" smtClean="0"/>
              <a:t/>
            </a:r>
            <a:br>
              <a:rPr lang="de-DE" dirty="0" smtClean="0"/>
            </a:br>
            <a:r>
              <a:rPr lang="de-DE" dirty="0" smtClean="0"/>
              <a:t>diese </a:t>
            </a:r>
            <a:r>
              <a:rPr lang="de-DE" dirty="0"/>
              <a:t>sind aber zwingend für Leistungsbezug nach Haft erforderlich</a:t>
            </a:r>
          </a:p>
          <a:p>
            <a:pPr lvl="1">
              <a:buFont typeface="Arial" panose="020B0604020202020204" pitchFamily="34" charset="0"/>
              <a:buChar char="•"/>
            </a:pPr>
            <a:r>
              <a:rPr lang="de-DE" dirty="0"/>
              <a:t>Teils nur zuständig bis zum Tag der Haftentlassung, </a:t>
            </a:r>
            <a:r>
              <a:rPr lang="de-DE" dirty="0" smtClean="0"/>
              <a:t/>
            </a:r>
            <a:br>
              <a:rPr lang="de-DE" dirty="0" smtClean="0"/>
            </a:br>
            <a:r>
              <a:rPr lang="de-DE" dirty="0" smtClean="0"/>
              <a:t>nachfolgende </a:t>
            </a:r>
            <a:r>
              <a:rPr lang="de-DE" dirty="0"/>
              <a:t>Probleme für Betroffene werden nicht hinreichend thematisiert</a:t>
            </a:r>
          </a:p>
          <a:p>
            <a:pPr lvl="1">
              <a:buFont typeface="Arial" panose="020B0604020202020204" pitchFamily="34" charset="0"/>
              <a:buChar char="•"/>
            </a:pPr>
            <a:r>
              <a:rPr lang="de-DE" dirty="0"/>
              <a:t>Teils keine Unterstützung bei Antragsstellung aus der Haft heraus </a:t>
            </a:r>
            <a:r>
              <a:rPr lang="de-DE" dirty="0" smtClean="0"/>
              <a:t/>
            </a:r>
            <a:br>
              <a:rPr lang="de-DE" dirty="0" smtClean="0"/>
            </a:br>
            <a:r>
              <a:rPr lang="de-DE" dirty="0" smtClean="0"/>
              <a:t>(</a:t>
            </a:r>
            <a:r>
              <a:rPr lang="de-DE" dirty="0"/>
              <a:t>es gibt aber auch </a:t>
            </a:r>
            <a:r>
              <a:rPr lang="de-DE" dirty="0" err="1" smtClean="0"/>
              <a:t>JVAen</a:t>
            </a:r>
            <a:r>
              <a:rPr lang="de-DE" dirty="0" smtClean="0"/>
              <a:t>, </a:t>
            </a:r>
            <a:r>
              <a:rPr lang="de-DE" dirty="0"/>
              <a:t>in denen es eine gute Kooperation mit den zuständigen Behörden gibt)</a:t>
            </a:r>
          </a:p>
        </p:txBody>
      </p:sp>
      <p:sp>
        <p:nvSpPr>
          <p:cNvPr id="4" name="Fußzeilenplatzhalter 3">
            <a:extLst>
              <a:ext uri="{FF2B5EF4-FFF2-40B4-BE49-F238E27FC236}">
                <a16:creationId xmlns:a16="http://schemas.microsoft.com/office/drawing/2014/main" id="{7BE61DBF-7ED6-4271-8E2D-B25130218DC2}"/>
              </a:ext>
            </a:extLst>
          </p:cNvPr>
          <p:cNvSpPr>
            <a:spLocks noGrp="1"/>
          </p:cNvSpPr>
          <p:nvPr>
            <p:ph type="ftr" sz="quarter" idx="11"/>
          </p:nvPr>
        </p:nvSpPr>
        <p:spPr/>
        <p:txBody>
          <a:bodyPr/>
          <a:lstStyle/>
          <a:p>
            <a:r>
              <a:rPr lang="de-DE"/>
              <a:t>Tagung "Gesundheitsversorgung – ein Menschenrecht?!" - Janna Dreckkötter</a:t>
            </a:r>
          </a:p>
        </p:txBody>
      </p:sp>
    </p:spTree>
    <p:extLst>
      <p:ext uri="{BB962C8B-B14F-4D97-AF65-F5344CB8AC3E}">
        <p14:creationId xmlns:p14="http://schemas.microsoft.com/office/powerpoint/2010/main" val="1134415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39B6A1-514B-46A6-820A-33A3E97F69CD}"/>
              </a:ext>
            </a:extLst>
          </p:cNvPr>
          <p:cNvSpPr>
            <a:spLocks noGrp="1"/>
          </p:cNvSpPr>
          <p:nvPr>
            <p:ph type="title"/>
          </p:nvPr>
        </p:nvSpPr>
        <p:spPr/>
        <p:txBody>
          <a:bodyPr/>
          <a:lstStyle/>
          <a:p>
            <a:r>
              <a:rPr lang="de-DE" dirty="0"/>
              <a:t>Zur Situation nach Haft</a:t>
            </a:r>
          </a:p>
        </p:txBody>
      </p:sp>
      <p:sp>
        <p:nvSpPr>
          <p:cNvPr id="3" name="Inhaltsplatzhalter 2">
            <a:extLst>
              <a:ext uri="{FF2B5EF4-FFF2-40B4-BE49-F238E27FC236}">
                <a16:creationId xmlns:a16="http://schemas.microsoft.com/office/drawing/2014/main" id="{2B222FBE-5C44-4490-8394-C4DC100D5A62}"/>
              </a:ext>
            </a:extLst>
          </p:cNvPr>
          <p:cNvSpPr>
            <a:spLocks noGrp="1"/>
          </p:cNvSpPr>
          <p:nvPr>
            <p:ph idx="1"/>
          </p:nvPr>
        </p:nvSpPr>
        <p:spPr/>
        <p:txBody>
          <a:bodyPr/>
          <a:lstStyle/>
          <a:p>
            <a:pPr>
              <a:buFont typeface="Arial" panose="020B0604020202020204" pitchFamily="34" charset="0"/>
              <a:buChar char="•"/>
            </a:pPr>
            <a:r>
              <a:rPr lang="de-DE" dirty="0"/>
              <a:t> Haftentlassene sind in der Regel von der Versicherungspflicht nach §5 </a:t>
            </a:r>
            <a:r>
              <a:rPr lang="de-DE" dirty="0" smtClean="0"/>
              <a:t>SGB </a:t>
            </a:r>
            <a:r>
              <a:rPr lang="de-DE" dirty="0"/>
              <a:t>V betroffen. </a:t>
            </a:r>
            <a:r>
              <a:rPr lang="de-DE" dirty="0" smtClean="0"/>
              <a:t/>
            </a:r>
            <a:br>
              <a:rPr lang="de-DE" dirty="0" smtClean="0"/>
            </a:br>
            <a:r>
              <a:rPr lang="de-DE" dirty="0" smtClean="0"/>
              <a:t/>
            </a:r>
            <a:br>
              <a:rPr lang="de-DE" dirty="0" smtClean="0"/>
            </a:br>
            <a:r>
              <a:rPr lang="de-DE" dirty="0" smtClean="0"/>
              <a:t>Insbesondere </a:t>
            </a:r>
            <a:r>
              <a:rPr lang="de-DE" dirty="0"/>
              <a:t>wenn </a:t>
            </a:r>
            <a:r>
              <a:rPr lang="de-DE" dirty="0" smtClean="0"/>
              <a:t>sie…</a:t>
            </a:r>
            <a:endParaRPr lang="de-DE" dirty="0"/>
          </a:p>
          <a:p>
            <a:pPr lvl="1">
              <a:buFont typeface="Arial" panose="020B0604020202020204" pitchFamily="34" charset="0"/>
              <a:buChar char="•"/>
            </a:pPr>
            <a:r>
              <a:rPr lang="de-DE" dirty="0" smtClean="0"/>
              <a:t>nach </a:t>
            </a:r>
            <a:r>
              <a:rPr lang="de-DE" dirty="0"/>
              <a:t>Haft wieder einem sozialversicherungspflichtigen Beschäftigungsverhältnis nachgehen oder</a:t>
            </a:r>
          </a:p>
          <a:p>
            <a:pPr lvl="1">
              <a:buFont typeface="Arial" panose="020B0604020202020204" pitchFamily="34" charset="0"/>
              <a:buChar char="•"/>
            </a:pPr>
            <a:r>
              <a:rPr lang="de-DE" dirty="0"/>
              <a:t>Anspruch auf Arbeitslosengeld I, Bürgergeld oder Leistungen nach SGB XII haben</a:t>
            </a:r>
          </a:p>
          <a:p>
            <a:pPr marL="0" indent="0">
              <a:buNone/>
            </a:pPr>
            <a:endParaRPr lang="de-DE" dirty="0"/>
          </a:p>
          <a:p>
            <a:pPr marL="0" indent="0">
              <a:buNone/>
            </a:pPr>
            <a:r>
              <a:rPr lang="de-DE" b="1" dirty="0">
                <a:sym typeface="Wingdings" panose="05000000000000000000" pitchFamily="2" charset="2"/>
              </a:rPr>
              <a:t> Also gibt es doch gar keine Versorgungslücke, oder? </a:t>
            </a:r>
            <a:endParaRPr lang="de-DE" b="1" dirty="0"/>
          </a:p>
        </p:txBody>
      </p:sp>
      <p:sp>
        <p:nvSpPr>
          <p:cNvPr id="4" name="Fußzeilenplatzhalter 3">
            <a:extLst>
              <a:ext uri="{FF2B5EF4-FFF2-40B4-BE49-F238E27FC236}">
                <a16:creationId xmlns:a16="http://schemas.microsoft.com/office/drawing/2014/main" id="{5A8AF538-CF20-485B-856E-E77D5B171661}"/>
              </a:ext>
            </a:extLst>
          </p:cNvPr>
          <p:cNvSpPr>
            <a:spLocks noGrp="1"/>
          </p:cNvSpPr>
          <p:nvPr>
            <p:ph type="ftr" sz="quarter" idx="11"/>
          </p:nvPr>
        </p:nvSpPr>
        <p:spPr/>
        <p:txBody>
          <a:bodyPr/>
          <a:lstStyle/>
          <a:p>
            <a:r>
              <a:rPr lang="de-DE"/>
              <a:t>Tagung "Gesundheitsversorgung – ein Menschenrecht?!" - Janna Dreckkötter</a:t>
            </a:r>
          </a:p>
        </p:txBody>
      </p:sp>
    </p:spTree>
    <p:extLst>
      <p:ext uri="{BB962C8B-B14F-4D97-AF65-F5344CB8AC3E}">
        <p14:creationId xmlns:p14="http://schemas.microsoft.com/office/powerpoint/2010/main" val="3195502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1A90D6-6189-4427-A678-78367F49E3B5}"/>
              </a:ext>
            </a:extLst>
          </p:cNvPr>
          <p:cNvSpPr>
            <a:spLocks noGrp="1"/>
          </p:cNvSpPr>
          <p:nvPr>
            <p:ph type="title"/>
          </p:nvPr>
        </p:nvSpPr>
        <p:spPr/>
        <p:txBody>
          <a:bodyPr/>
          <a:lstStyle/>
          <a:p>
            <a:r>
              <a:rPr lang="de-DE" dirty="0"/>
              <a:t>Zur Versorgungslücke</a:t>
            </a:r>
          </a:p>
        </p:txBody>
      </p:sp>
      <p:sp>
        <p:nvSpPr>
          <p:cNvPr id="3" name="Inhaltsplatzhalter 2">
            <a:extLst>
              <a:ext uri="{FF2B5EF4-FFF2-40B4-BE49-F238E27FC236}">
                <a16:creationId xmlns:a16="http://schemas.microsoft.com/office/drawing/2014/main" id="{07B8A93D-8207-4163-AA85-CD09B27216B6}"/>
              </a:ext>
            </a:extLst>
          </p:cNvPr>
          <p:cNvSpPr>
            <a:spLocks noGrp="1"/>
          </p:cNvSpPr>
          <p:nvPr>
            <p:ph idx="1"/>
          </p:nvPr>
        </p:nvSpPr>
        <p:spPr>
          <a:xfrm>
            <a:off x="838200" y="1825625"/>
            <a:ext cx="10515600" cy="4470400"/>
          </a:xfrm>
        </p:spPr>
        <p:txBody>
          <a:bodyPr>
            <a:normAutofit/>
          </a:bodyPr>
          <a:lstStyle/>
          <a:p>
            <a:pPr marL="0" indent="0">
              <a:buNone/>
            </a:pPr>
            <a:endParaRPr lang="de-DE" dirty="0"/>
          </a:p>
          <a:p>
            <a:pPr marL="0" indent="0">
              <a:buNone/>
            </a:pPr>
            <a:r>
              <a:rPr lang="de-DE" b="1" dirty="0"/>
              <a:t>Problematisierung: Haftentlassene sind gesetzlich krankenversichert, wenn sie direkt nach der Haft einem sozialversicherungspflichtigem Arbeitsverhältnis nachgehen</a:t>
            </a:r>
          </a:p>
          <a:p>
            <a:endParaRPr lang="de-DE" dirty="0"/>
          </a:p>
          <a:p>
            <a:r>
              <a:rPr lang="de-DE" dirty="0"/>
              <a:t>Aus dem geschlossenen Vollzug können </a:t>
            </a:r>
            <a:r>
              <a:rPr lang="de-DE" b="1" dirty="0"/>
              <a:t>keine Bewerbungsgespräche </a:t>
            </a:r>
            <a:r>
              <a:rPr lang="de-DE" dirty="0"/>
              <a:t>geführt werden</a:t>
            </a:r>
          </a:p>
          <a:p>
            <a:pPr lvl="1"/>
            <a:r>
              <a:rPr lang="de-DE" dirty="0"/>
              <a:t>Dafür würde eine Ausführung oder ein Ausgang benötigt. </a:t>
            </a:r>
            <a:r>
              <a:rPr lang="de-DE" dirty="0" smtClean="0"/>
              <a:t/>
            </a:r>
            <a:br>
              <a:rPr lang="de-DE" dirty="0" smtClean="0"/>
            </a:br>
            <a:r>
              <a:rPr lang="de-DE" dirty="0" smtClean="0"/>
              <a:t>Für </a:t>
            </a:r>
            <a:r>
              <a:rPr lang="de-DE" dirty="0"/>
              <a:t>diese braucht es entsprechend personelle und zeitliche Ressourcen, die häufig nicht zur Verfügung stehen</a:t>
            </a:r>
          </a:p>
          <a:p>
            <a:pPr lvl="1"/>
            <a:r>
              <a:rPr lang="de-DE" dirty="0"/>
              <a:t>Bewerbungsgespräche im Besuchsraum der </a:t>
            </a:r>
            <a:r>
              <a:rPr lang="de-DE" dirty="0" err="1"/>
              <a:t>JVAen</a:t>
            </a:r>
            <a:r>
              <a:rPr lang="de-DE" dirty="0"/>
              <a:t> bedürfen vorheriger Anmeldung </a:t>
            </a:r>
            <a:r>
              <a:rPr lang="de-DE" dirty="0" smtClean="0"/>
              <a:t/>
            </a:r>
            <a:br>
              <a:rPr lang="de-DE" dirty="0" smtClean="0"/>
            </a:br>
            <a:r>
              <a:rPr lang="de-DE" dirty="0" smtClean="0"/>
              <a:t>und </a:t>
            </a:r>
            <a:r>
              <a:rPr lang="de-DE" dirty="0"/>
              <a:t>setzen voraus, dass </a:t>
            </a:r>
            <a:r>
              <a:rPr lang="de-DE" dirty="0" err="1"/>
              <a:t>Arbeitgeber:innen</a:t>
            </a:r>
            <a:r>
              <a:rPr lang="de-DE" dirty="0"/>
              <a:t> </a:t>
            </a:r>
            <a:r>
              <a:rPr lang="de-DE" dirty="0" smtClean="0"/>
              <a:t>zu den </a:t>
            </a:r>
            <a:r>
              <a:rPr lang="de-DE" dirty="0"/>
              <a:t>Inhaftierten kommen</a:t>
            </a:r>
          </a:p>
          <a:p>
            <a:pPr lvl="1"/>
            <a:r>
              <a:rPr lang="de-DE" dirty="0"/>
              <a:t>Online-Bewerbungsgespräche werden nur selten angeboten und </a:t>
            </a:r>
            <a:r>
              <a:rPr lang="de-DE" dirty="0" smtClean="0"/>
              <a:t/>
            </a:r>
            <a:br>
              <a:rPr lang="de-DE" dirty="0" smtClean="0"/>
            </a:br>
            <a:r>
              <a:rPr lang="de-DE" dirty="0" smtClean="0"/>
              <a:t>erfordern </a:t>
            </a:r>
            <a:r>
              <a:rPr lang="de-DE" dirty="0"/>
              <a:t>ebenfalls personelle und zeitliche Ressourcen</a:t>
            </a:r>
          </a:p>
        </p:txBody>
      </p:sp>
      <p:sp>
        <p:nvSpPr>
          <p:cNvPr id="4" name="Fußzeilenplatzhalter 3">
            <a:extLst>
              <a:ext uri="{FF2B5EF4-FFF2-40B4-BE49-F238E27FC236}">
                <a16:creationId xmlns:a16="http://schemas.microsoft.com/office/drawing/2014/main" id="{8EC5F160-221F-4B14-B7BB-DB1250D773EB}"/>
              </a:ext>
            </a:extLst>
          </p:cNvPr>
          <p:cNvSpPr>
            <a:spLocks noGrp="1"/>
          </p:cNvSpPr>
          <p:nvPr>
            <p:ph type="ftr" sz="quarter" idx="11"/>
          </p:nvPr>
        </p:nvSpPr>
        <p:spPr/>
        <p:txBody>
          <a:bodyPr/>
          <a:lstStyle/>
          <a:p>
            <a:r>
              <a:rPr lang="de-DE"/>
              <a:t>Tagung "Gesundheitsversorgung – ein Menschenrecht?!" - Janna Dreckkötter</a:t>
            </a:r>
          </a:p>
        </p:txBody>
      </p:sp>
    </p:spTree>
    <p:extLst>
      <p:ext uri="{BB962C8B-B14F-4D97-AF65-F5344CB8AC3E}">
        <p14:creationId xmlns:p14="http://schemas.microsoft.com/office/powerpoint/2010/main" val="3322153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A0720A-E6BA-4837-A23A-9A529F88C54E}"/>
              </a:ext>
            </a:extLst>
          </p:cNvPr>
          <p:cNvSpPr>
            <a:spLocks noGrp="1"/>
          </p:cNvSpPr>
          <p:nvPr>
            <p:ph type="title"/>
          </p:nvPr>
        </p:nvSpPr>
        <p:spPr/>
        <p:txBody>
          <a:bodyPr/>
          <a:lstStyle/>
          <a:p>
            <a:r>
              <a:rPr lang="de-DE" dirty="0"/>
              <a:t>Zur Versorgungslücke</a:t>
            </a:r>
          </a:p>
        </p:txBody>
      </p:sp>
      <p:sp>
        <p:nvSpPr>
          <p:cNvPr id="3" name="Inhaltsplatzhalter 2">
            <a:extLst>
              <a:ext uri="{FF2B5EF4-FFF2-40B4-BE49-F238E27FC236}">
                <a16:creationId xmlns:a16="http://schemas.microsoft.com/office/drawing/2014/main" id="{1789EE37-586C-4256-B00D-66F31A03D8A8}"/>
              </a:ext>
            </a:extLst>
          </p:cNvPr>
          <p:cNvSpPr>
            <a:spLocks noGrp="1"/>
          </p:cNvSpPr>
          <p:nvPr>
            <p:ph idx="1"/>
          </p:nvPr>
        </p:nvSpPr>
        <p:spPr>
          <a:xfrm>
            <a:off x="838200" y="1825625"/>
            <a:ext cx="10515600" cy="4413250"/>
          </a:xfrm>
        </p:spPr>
        <p:txBody>
          <a:bodyPr>
            <a:normAutofit/>
          </a:bodyPr>
          <a:lstStyle/>
          <a:p>
            <a:pPr marL="0" indent="0">
              <a:buNone/>
            </a:pPr>
            <a:endParaRPr lang="de-DE" b="1" dirty="0"/>
          </a:p>
          <a:p>
            <a:pPr marL="0" indent="0">
              <a:buNone/>
            </a:pPr>
            <a:r>
              <a:rPr lang="de-DE" b="1" dirty="0"/>
              <a:t>Problematisierung: Haftentlassene sind gesetzlich krankenversichert, wenn sie direkt nach der Haft einem sozialversicherungspflichtigem Arbeitsverhältnis nachgehen</a:t>
            </a:r>
          </a:p>
          <a:p>
            <a:endParaRPr lang="de-DE" dirty="0"/>
          </a:p>
          <a:p>
            <a:pPr>
              <a:buFont typeface="Arial" panose="020B0604020202020204" pitchFamily="34" charset="0"/>
              <a:buChar char="•"/>
            </a:pPr>
            <a:r>
              <a:rPr lang="de-DE" dirty="0"/>
              <a:t> Menschen mit Hafterfahrung werden teils vom Arbeitsmarkt exkludiert </a:t>
            </a:r>
            <a:r>
              <a:rPr lang="de-DE" dirty="0" smtClean="0"/>
              <a:t/>
            </a:r>
            <a:br>
              <a:rPr lang="de-DE" dirty="0" smtClean="0"/>
            </a:br>
            <a:r>
              <a:rPr lang="de-DE" dirty="0" smtClean="0"/>
              <a:t>oder </a:t>
            </a:r>
            <a:r>
              <a:rPr lang="de-DE" dirty="0"/>
              <a:t>sind mit vielen Vorurteilen konfrontiert</a:t>
            </a:r>
          </a:p>
          <a:p>
            <a:pPr lvl="1">
              <a:buFont typeface="Arial" panose="020B0604020202020204" pitchFamily="34" charset="0"/>
              <a:buChar char="•"/>
            </a:pPr>
            <a:r>
              <a:rPr lang="de-DE" dirty="0"/>
              <a:t>Wenn Führungszeugnisse erforderlich sind</a:t>
            </a:r>
          </a:p>
          <a:p>
            <a:pPr lvl="1">
              <a:buFont typeface="Arial" panose="020B0604020202020204" pitchFamily="34" charset="0"/>
              <a:buChar char="•"/>
            </a:pPr>
            <a:r>
              <a:rPr lang="de-DE" dirty="0"/>
              <a:t>Nach § 25 </a:t>
            </a:r>
            <a:r>
              <a:rPr lang="de-DE" dirty="0" err="1"/>
              <a:t>JArbSchG</a:t>
            </a:r>
            <a:r>
              <a:rPr lang="de-DE" dirty="0"/>
              <a:t> dürfen bestimmte Personengruppen für fünf Jahre nach Verurteilung </a:t>
            </a:r>
            <a:r>
              <a:rPr lang="de-DE" dirty="0" smtClean="0"/>
              <a:t/>
            </a:r>
            <a:br>
              <a:rPr lang="de-DE" dirty="0" smtClean="0"/>
            </a:br>
            <a:r>
              <a:rPr lang="de-DE" dirty="0" smtClean="0"/>
              <a:t>nicht </a:t>
            </a:r>
            <a:r>
              <a:rPr lang="de-DE" dirty="0"/>
              <a:t>mit Kindern und Jugendlichen arbeiten</a:t>
            </a:r>
          </a:p>
          <a:p>
            <a:pPr lvl="1">
              <a:buFont typeface="Arial" panose="020B0604020202020204" pitchFamily="34" charset="0"/>
              <a:buChar char="•"/>
            </a:pPr>
            <a:r>
              <a:rPr lang="de-DE" dirty="0"/>
              <a:t>Lücken im Lebenslauf durch Inhaftierung</a:t>
            </a:r>
          </a:p>
          <a:p>
            <a:pPr lvl="1">
              <a:buFont typeface="Arial" panose="020B0604020202020204" pitchFamily="34" charset="0"/>
              <a:buChar char="•"/>
            </a:pPr>
            <a:r>
              <a:rPr lang="de-DE" dirty="0"/>
              <a:t>Chancen am Arbeitsmarkt sind für Menschen mit Hafterfahrung insgesamt schlechter </a:t>
            </a:r>
          </a:p>
        </p:txBody>
      </p:sp>
      <p:sp>
        <p:nvSpPr>
          <p:cNvPr id="4" name="Fußzeilenplatzhalter 3">
            <a:extLst>
              <a:ext uri="{FF2B5EF4-FFF2-40B4-BE49-F238E27FC236}">
                <a16:creationId xmlns:a16="http://schemas.microsoft.com/office/drawing/2014/main" id="{2F8BBCAD-08D8-4957-954C-DFEDC15C2EB1}"/>
              </a:ext>
            </a:extLst>
          </p:cNvPr>
          <p:cNvSpPr>
            <a:spLocks noGrp="1"/>
          </p:cNvSpPr>
          <p:nvPr>
            <p:ph type="ftr" sz="quarter" idx="11"/>
          </p:nvPr>
        </p:nvSpPr>
        <p:spPr/>
        <p:txBody>
          <a:bodyPr/>
          <a:lstStyle/>
          <a:p>
            <a:r>
              <a:rPr lang="de-DE"/>
              <a:t>Tagung "Gesundheitsversorgung – ein Menschenrecht?!" - Janna Dreckkötter</a:t>
            </a:r>
          </a:p>
        </p:txBody>
      </p:sp>
    </p:spTree>
    <p:extLst>
      <p:ext uri="{BB962C8B-B14F-4D97-AF65-F5344CB8AC3E}">
        <p14:creationId xmlns:p14="http://schemas.microsoft.com/office/powerpoint/2010/main" val="4262564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0</TotalTime>
  <Words>1350</Words>
  <Application>Microsoft Office PowerPoint</Application>
  <PresentationFormat>Breitbild</PresentationFormat>
  <Paragraphs>104</Paragraphs>
  <Slides>16</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16</vt:i4>
      </vt:variant>
    </vt:vector>
  </HeadingPairs>
  <TitlesOfParts>
    <vt:vector size="23" baseType="lpstr">
      <vt:lpstr>Arial</vt:lpstr>
      <vt:lpstr>Calibri</vt:lpstr>
      <vt:lpstr>Tw Cen MT</vt:lpstr>
      <vt:lpstr>Tw Cen MT Condensed</vt:lpstr>
      <vt:lpstr>Wingdings</vt:lpstr>
      <vt:lpstr>Wingdings 3</vt:lpstr>
      <vt:lpstr>Integral</vt:lpstr>
      <vt:lpstr>Zur Situation Haftentlassener</vt:lpstr>
      <vt:lpstr>Präsentation</vt:lpstr>
      <vt:lpstr>Vorab</vt:lpstr>
      <vt:lpstr>Inhalt</vt:lpstr>
      <vt:lpstr>Zur Situation in Haft</vt:lpstr>
      <vt:lpstr>Zur Situation In Haft </vt:lpstr>
      <vt:lpstr>Zur Situation nach Haft</vt:lpstr>
      <vt:lpstr>Zur Versorgungslücke</vt:lpstr>
      <vt:lpstr>Zur Versorgungslücke</vt:lpstr>
      <vt:lpstr>Zur Versorgungslücke</vt:lpstr>
      <vt:lpstr>Zur Versorgungslücke</vt:lpstr>
      <vt:lpstr>Zur Versorgungslücke</vt:lpstr>
      <vt:lpstr>Haft als Gesundheitsrisiko</vt:lpstr>
      <vt:lpstr>Fallbeispiele aus der Wohnungslosenhilfe</vt:lpstr>
      <vt:lpstr>Fallbeispiele aus der Wohnungslosenhilfe</vt:lpstr>
      <vt:lpstr>Danke!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Zur Situation Haftentlassener</dc:title>
  <dc:creator>Janna Dreckkötter</dc:creator>
  <cp:lastModifiedBy>Carmen</cp:lastModifiedBy>
  <cp:revision>22</cp:revision>
  <dcterms:created xsi:type="dcterms:W3CDTF">2023-05-29T10:42:06Z</dcterms:created>
  <dcterms:modified xsi:type="dcterms:W3CDTF">2023-07-10T11:32:23Z</dcterms:modified>
</cp:coreProperties>
</file>